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25"/>
  </p:notesMasterIdLst>
  <p:sldIdLst>
    <p:sldId id="258" r:id="rId2"/>
    <p:sldId id="266" r:id="rId3"/>
    <p:sldId id="419" r:id="rId4"/>
    <p:sldId id="280" r:id="rId5"/>
    <p:sldId id="420" r:id="rId6"/>
    <p:sldId id="423" r:id="rId7"/>
    <p:sldId id="424" r:id="rId8"/>
    <p:sldId id="421" r:id="rId9"/>
    <p:sldId id="425" r:id="rId10"/>
    <p:sldId id="427" r:id="rId11"/>
    <p:sldId id="428" r:id="rId12"/>
    <p:sldId id="429" r:id="rId13"/>
    <p:sldId id="422" r:id="rId14"/>
    <p:sldId id="430" r:id="rId15"/>
    <p:sldId id="431" r:id="rId16"/>
    <p:sldId id="433" r:id="rId17"/>
    <p:sldId id="434" r:id="rId18"/>
    <p:sldId id="435" r:id="rId19"/>
    <p:sldId id="436" r:id="rId20"/>
    <p:sldId id="437" r:id="rId21"/>
    <p:sldId id="269" r:id="rId22"/>
    <p:sldId id="267" r:id="rId23"/>
    <p:sldId id="260" r:id="rId24"/>
  </p:sldIdLst>
  <p:sldSz cx="12192000" cy="6858000"/>
  <p:notesSz cx="6858000" cy="9144000"/>
  <p:defaultTextStyle>
    <a:defPPr>
      <a:defRPr lang="ar-SA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14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000" autoAdjust="0"/>
    <p:restoredTop sz="94660"/>
  </p:normalViewPr>
  <p:slideViewPr>
    <p:cSldViewPr snapToGrid="0">
      <p:cViewPr varScale="1">
        <p:scale>
          <a:sx n="61" d="100"/>
          <a:sy n="61" d="100"/>
        </p:scale>
        <p:origin x="88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C6C025-D813-470B-84E6-D08D8B9BBFA0}" type="doc">
      <dgm:prSet loTypeId="urn:microsoft.com/office/officeart/2005/8/layout/hProcess3" loCatId="process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600000" lon="0" rev="5400000"/>
          </a:camera>
          <a:lightRig rig="threePt" dir="t"/>
        </a:scene3d>
      </dgm:spPr>
    </dgm:pt>
    <dgm:pt modelId="{A861E74E-183A-42FA-8C9A-37109206EEEB}" type="pres">
      <dgm:prSet presAssocID="{B1C6C025-D813-470B-84E6-D08D8B9BBFA0}" presName="Name0" presStyleCnt="0">
        <dgm:presLayoutVars>
          <dgm:dir/>
          <dgm:animLvl val="lvl"/>
          <dgm:resizeHandles val="exact"/>
        </dgm:presLayoutVars>
      </dgm:prSet>
      <dgm:spPr/>
    </dgm:pt>
    <dgm:pt modelId="{5EE58BB8-F15E-4FAB-903C-2A6F0D479050}" type="pres">
      <dgm:prSet presAssocID="{B1C6C025-D813-470B-84E6-D08D8B9BBFA0}" presName="dummy" presStyleCnt="0"/>
      <dgm:spPr/>
    </dgm:pt>
    <dgm:pt modelId="{2492B441-80CF-4841-8FF9-B7ED81EA6EC5}" type="pres">
      <dgm:prSet presAssocID="{B1C6C025-D813-470B-84E6-D08D8B9BBFA0}" presName="linH" presStyleCnt="0"/>
      <dgm:spPr/>
    </dgm:pt>
    <dgm:pt modelId="{626DA069-2EAD-43B1-B698-FC510A5C0E97}" type="pres">
      <dgm:prSet presAssocID="{B1C6C025-D813-470B-84E6-D08D8B9BBFA0}" presName="padding1" presStyleCnt="0"/>
      <dgm:spPr/>
    </dgm:pt>
    <dgm:pt modelId="{AB4332BF-100F-45BA-B729-1AA6E59D8219}" type="pres">
      <dgm:prSet presAssocID="{B1C6C025-D813-470B-84E6-D08D8B9BBFA0}" presName="padding2" presStyleCnt="0"/>
      <dgm:spPr/>
    </dgm:pt>
    <dgm:pt modelId="{77A89E0F-5CFF-482B-B2B9-4C7A8FEEC926}" type="pres">
      <dgm:prSet presAssocID="{B1C6C025-D813-470B-84E6-D08D8B9BBFA0}" presName="negArrow" presStyleCnt="0"/>
      <dgm:spPr/>
    </dgm:pt>
    <dgm:pt modelId="{01112864-5C00-4429-8061-DB1B412E212B}" type="pres">
      <dgm:prSet presAssocID="{B1C6C025-D813-470B-84E6-D08D8B9BBFA0}" presName="backgroundArrow" presStyleLbl="node1" presStyleIdx="0" presStyleCnt="1" custLinFactY="8167" custLinFactNeighborX="-26000" custLinFactNeighborY="100000"/>
      <dgm:spPr/>
    </dgm:pt>
  </dgm:ptLst>
  <dgm:cxnLst>
    <dgm:cxn modelId="{9FA7A776-8827-4786-A396-D8A00F0CDC52}" type="presOf" srcId="{B1C6C025-D813-470B-84E6-D08D8B9BBFA0}" destId="{A861E74E-183A-42FA-8C9A-37109206EEEB}" srcOrd="0" destOrd="0" presId="urn:microsoft.com/office/officeart/2005/8/layout/hProcess3"/>
    <dgm:cxn modelId="{AF390869-B972-4EEC-AC34-E19A7B43C291}" type="presParOf" srcId="{A861E74E-183A-42FA-8C9A-37109206EEEB}" destId="{5EE58BB8-F15E-4FAB-903C-2A6F0D479050}" srcOrd="0" destOrd="0" presId="urn:microsoft.com/office/officeart/2005/8/layout/hProcess3"/>
    <dgm:cxn modelId="{EEABE048-1BDF-49F2-9861-7016AD45F997}" type="presParOf" srcId="{A861E74E-183A-42FA-8C9A-37109206EEEB}" destId="{2492B441-80CF-4841-8FF9-B7ED81EA6EC5}" srcOrd="1" destOrd="0" presId="urn:microsoft.com/office/officeart/2005/8/layout/hProcess3"/>
    <dgm:cxn modelId="{8B34A986-5503-4A47-A3C9-48375C6DB25A}" type="presParOf" srcId="{2492B441-80CF-4841-8FF9-B7ED81EA6EC5}" destId="{626DA069-2EAD-43B1-B698-FC510A5C0E97}" srcOrd="0" destOrd="0" presId="urn:microsoft.com/office/officeart/2005/8/layout/hProcess3"/>
    <dgm:cxn modelId="{A3737909-6D9C-47E8-B247-6D878734BF3A}" type="presParOf" srcId="{2492B441-80CF-4841-8FF9-B7ED81EA6EC5}" destId="{AB4332BF-100F-45BA-B729-1AA6E59D8219}" srcOrd="1" destOrd="0" presId="urn:microsoft.com/office/officeart/2005/8/layout/hProcess3"/>
    <dgm:cxn modelId="{F4F54695-EC74-4C71-B7A6-E1DCCC9F9C63}" type="presParOf" srcId="{2492B441-80CF-4841-8FF9-B7ED81EA6EC5}" destId="{77A89E0F-5CFF-482B-B2B9-4C7A8FEEC926}" srcOrd="2" destOrd="0" presId="urn:microsoft.com/office/officeart/2005/8/layout/hProcess3"/>
    <dgm:cxn modelId="{AAEE3C96-9CC0-4BF2-A690-0D046EB0E915}" type="presParOf" srcId="{2492B441-80CF-4841-8FF9-B7ED81EA6EC5}" destId="{01112864-5C00-4429-8061-DB1B412E212B}" srcOrd="3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112864-5C00-4429-8061-DB1B412E212B}">
      <dsp:nvSpPr>
        <dsp:cNvPr id="0" name=""/>
        <dsp:cNvSpPr/>
      </dsp:nvSpPr>
      <dsp:spPr>
        <a:xfrm>
          <a:off x="0" y="0"/>
          <a:ext cx="4168680" cy="154546"/>
        </a:xfrm>
        <a:prstGeom prst="rightArrow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C8AA05CD-3764-4077-BDE7-55639122CC93}" type="datetimeFigureOut">
              <a:rPr lang="ar-SA" smtClean="0"/>
              <a:t>09/12/1442</a:t>
            </a:fld>
            <a:endParaRPr lang="ar-SA"/>
          </a:p>
        </p:txBody>
      </p:sp>
      <p:sp>
        <p:nvSpPr>
          <p:cNvPr id="4" name="عنصر نائب لصورة الشريحة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ar-SA"/>
          </a:p>
        </p:txBody>
      </p:sp>
      <p:sp>
        <p:nvSpPr>
          <p:cNvPr id="5" name="عنصر نائب للملاحظات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014710EF-DCC2-407B-9FFA-E1CAFC7696E8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944564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6B7778DF-24E4-4042-968E-70B00DCF0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740AC935-1AE5-4220-8C56-F5C573A4F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ar-SA"/>
              <a:t>انقر لتحرير نمط العنوان الفرعي للشكل الرئيسي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101DC503-2F0A-491A-8D3A-BB4C0EF73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9EEAD-940B-4A8B-A754-F07D62878571}" type="datetimeFigureOut">
              <a:rPr lang="ar-SA" smtClean="0"/>
              <a:t>09/12/1442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5BEEB3E8-3F1C-4597-8EEB-2555141B5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34C72281-46CB-437D-BC79-A1BCCF843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6EA5C-1BC6-4CBE-8A12-DEAE4005954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078401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B40BADD0-787D-4573-890C-B13160CE0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عنوان العمودي 2">
            <a:extLst>
              <a:ext uri="{FF2B5EF4-FFF2-40B4-BE49-F238E27FC236}">
                <a16:creationId xmlns:a16="http://schemas.microsoft.com/office/drawing/2014/main" id="{995D1A7B-C557-4069-AD26-133BD4D455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C19C8E79-8964-495D-A923-C12A91C6B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9EEAD-940B-4A8B-A754-F07D62878571}" type="datetimeFigureOut">
              <a:rPr lang="ar-SA" smtClean="0"/>
              <a:t>09/12/1442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10AD207C-CFEE-4ED4-99A6-102B9412E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FE528789-DEE4-494B-B5E7-1C4BEEBAD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6EA5C-1BC6-4CBE-8A12-DEAE4005954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653159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>
            <a:extLst>
              <a:ext uri="{FF2B5EF4-FFF2-40B4-BE49-F238E27FC236}">
                <a16:creationId xmlns:a16="http://schemas.microsoft.com/office/drawing/2014/main" id="{E216AE86-CB25-4B22-B33B-E80867A556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عنوان العمودي 2">
            <a:extLst>
              <a:ext uri="{FF2B5EF4-FFF2-40B4-BE49-F238E27FC236}">
                <a16:creationId xmlns:a16="http://schemas.microsoft.com/office/drawing/2014/main" id="{3D694119-A0F5-4618-83D5-977643052C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3D6E1EAA-01CA-4773-BAB6-8B21340AD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9EEAD-940B-4A8B-A754-F07D62878571}" type="datetimeFigureOut">
              <a:rPr lang="ar-SA" smtClean="0"/>
              <a:t>09/12/1442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38F10232-ADC5-4B7B-96B5-C38ED37DE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BB796754-4187-47DB-99C1-1C7B58730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6EA5C-1BC6-4CBE-8A12-DEAE4005954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0208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65088FD-638D-45C8-BAAB-D74B4B15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D2E24FD3-B6C2-4E78-AE82-FFE27A4F3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383087A7-9F45-47A8-A669-4AC150844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9EEAD-940B-4A8B-A754-F07D62878571}" type="datetimeFigureOut">
              <a:rPr lang="ar-SA" smtClean="0"/>
              <a:t>09/12/1442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FAAF9A7F-2929-4DB3-8BBC-5742202C5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C99F4DDD-65C9-44DB-9070-721E5CC80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6EA5C-1BC6-4CBE-8A12-DEAE4005954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532735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6BBD8626-CB37-4009-B3ED-BFACA62B5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362B14A9-BE67-46DA-86A4-246813B78B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DBD98413-001F-42D9-9204-D5A5C32E1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9EEAD-940B-4A8B-A754-F07D62878571}" type="datetimeFigureOut">
              <a:rPr lang="ar-SA" smtClean="0"/>
              <a:t>09/12/1442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0EDD7815-1C00-4575-8D73-381CB12F7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FD20D36F-4283-4C7F-A3CF-10DFAED6F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6EA5C-1BC6-4CBE-8A12-DEAE4005954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212077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D86FFD9C-4211-431C-B77B-7C77E6F89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53D63F9A-BF15-49FB-9793-3DC6D4DF6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محتوى 3">
            <a:extLst>
              <a:ext uri="{FF2B5EF4-FFF2-40B4-BE49-F238E27FC236}">
                <a16:creationId xmlns:a16="http://schemas.microsoft.com/office/drawing/2014/main" id="{94EB2097-4577-47EB-B7EB-1EBBE04C2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66C7A939-0285-4E95-B09A-1D8A30A0F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9EEAD-940B-4A8B-A754-F07D62878571}" type="datetimeFigureOut">
              <a:rPr lang="ar-SA" smtClean="0"/>
              <a:t>09/12/1442</a:t>
            </a:fld>
            <a:endParaRPr lang="ar-SA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70E6E620-C8C2-4625-B9B7-7AFE2FCA7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22FC7F91-96B5-4294-A898-0EE93E507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6EA5C-1BC6-4CBE-8A12-DEAE4005954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621938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0896F254-CD5C-4E0E-9C43-426A79CC6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B34271CE-DF3B-4DC3-8DAA-29173F71D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عنصر نائب للمحتوى 3">
            <a:extLst>
              <a:ext uri="{FF2B5EF4-FFF2-40B4-BE49-F238E27FC236}">
                <a16:creationId xmlns:a16="http://schemas.microsoft.com/office/drawing/2014/main" id="{A741B626-B141-4AEA-827E-034080B5B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5" name="عنصر نائب للنص 4">
            <a:extLst>
              <a:ext uri="{FF2B5EF4-FFF2-40B4-BE49-F238E27FC236}">
                <a16:creationId xmlns:a16="http://schemas.microsoft.com/office/drawing/2014/main" id="{15FA4D13-1029-4309-902E-A3DA6C2904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6" name="عنصر نائب للمحتوى 5">
            <a:extLst>
              <a:ext uri="{FF2B5EF4-FFF2-40B4-BE49-F238E27FC236}">
                <a16:creationId xmlns:a16="http://schemas.microsoft.com/office/drawing/2014/main" id="{C02B7663-F270-46CA-AC4B-3A980D93A8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7" name="عنصر نائب للتاريخ 6">
            <a:extLst>
              <a:ext uri="{FF2B5EF4-FFF2-40B4-BE49-F238E27FC236}">
                <a16:creationId xmlns:a16="http://schemas.microsoft.com/office/drawing/2014/main" id="{21A8F5F2-A2BF-489F-9A5C-F6271B2F0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9EEAD-940B-4A8B-A754-F07D62878571}" type="datetimeFigureOut">
              <a:rPr lang="ar-SA" smtClean="0"/>
              <a:t>09/12/1442</a:t>
            </a:fld>
            <a:endParaRPr lang="ar-SA"/>
          </a:p>
        </p:txBody>
      </p:sp>
      <p:sp>
        <p:nvSpPr>
          <p:cNvPr id="8" name="عنصر نائب للتذييل 7">
            <a:extLst>
              <a:ext uri="{FF2B5EF4-FFF2-40B4-BE49-F238E27FC236}">
                <a16:creationId xmlns:a16="http://schemas.microsoft.com/office/drawing/2014/main" id="{8EAB4590-DF88-4677-B8CF-5247E4A7E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9" name="عنصر نائب لرقم الشريحة 8">
            <a:extLst>
              <a:ext uri="{FF2B5EF4-FFF2-40B4-BE49-F238E27FC236}">
                <a16:creationId xmlns:a16="http://schemas.microsoft.com/office/drawing/2014/main" id="{6B2BDFD2-1876-45C2-876A-6DEE4C13D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6EA5C-1BC6-4CBE-8A12-DEAE4005954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287089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E247790A-4231-4F14-A3A4-EFBF122B7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تاريخ 2">
            <a:extLst>
              <a:ext uri="{FF2B5EF4-FFF2-40B4-BE49-F238E27FC236}">
                <a16:creationId xmlns:a16="http://schemas.microsoft.com/office/drawing/2014/main" id="{8F5376E0-16CC-4C10-92E2-04A039FE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9EEAD-940B-4A8B-A754-F07D62878571}" type="datetimeFigureOut">
              <a:rPr lang="ar-SA" smtClean="0"/>
              <a:t>09/12/1442</a:t>
            </a:fld>
            <a:endParaRPr lang="ar-SA"/>
          </a:p>
        </p:txBody>
      </p:sp>
      <p:sp>
        <p:nvSpPr>
          <p:cNvPr id="4" name="عنصر نائب للتذييل 3">
            <a:extLst>
              <a:ext uri="{FF2B5EF4-FFF2-40B4-BE49-F238E27FC236}">
                <a16:creationId xmlns:a16="http://schemas.microsoft.com/office/drawing/2014/main" id="{11860A5D-10EB-400F-A491-50829E3A8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5" name="عنصر نائب لرقم الشريحة 4">
            <a:extLst>
              <a:ext uri="{FF2B5EF4-FFF2-40B4-BE49-F238E27FC236}">
                <a16:creationId xmlns:a16="http://schemas.microsoft.com/office/drawing/2014/main" id="{CB048B22-34AF-469E-B6A8-5D44E12DA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6EA5C-1BC6-4CBE-8A12-DEAE4005954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208911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>
            <a:extLst>
              <a:ext uri="{FF2B5EF4-FFF2-40B4-BE49-F238E27FC236}">
                <a16:creationId xmlns:a16="http://schemas.microsoft.com/office/drawing/2014/main" id="{AC2CEFEF-DBC8-4CA8-A04C-36A3AC9B5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9EEAD-940B-4A8B-A754-F07D62878571}" type="datetimeFigureOut">
              <a:rPr lang="ar-SA" smtClean="0"/>
              <a:t>09/12/1442</a:t>
            </a:fld>
            <a:endParaRPr lang="ar-SA"/>
          </a:p>
        </p:txBody>
      </p:sp>
      <p:sp>
        <p:nvSpPr>
          <p:cNvPr id="3" name="عنصر نائب للتذييل 2">
            <a:extLst>
              <a:ext uri="{FF2B5EF4-FFF2-40B4-BE49-F238E27FC236}">
                <a16:creationId xmlns:a16="http://schemas.microsoft.com/office/drawing/2014/main" id="{01526990-5A03-4D4F-8E80-C8D10123A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2E47F5EC-0B92-4042-8565-82645279E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6EA5C-1BC6-4CBE-8A12-DEAE4005954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965202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1A975E0E-C89E-4EAF-914B-B72AA768B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E7DEC0C6-5466-4C73-A5EF-83B974300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نص 3">
            <a:extLst>
              <a:ext uri="{FF2B5EF4-FFF2-40B4-BE49-F238E27FC236}">
                <a16:creationId xmlns:a16="http://schemas.microsoft.com/office/drawing/2014/main" id="{FC08F97D-A21E-4E2D-81D3-444B14D8D1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309903A7-B192-4FAB-993D-4361F6F89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9EEAD-940B-4A8B-A754-F07D62878571}" type="datetimeFigureOut">
              <a:rPr lang="ar-SA" smtClean="0"/>
              <a:t>09/12/1442</a:t>
            </a:fld>
            <a:endParaRPr lang="ar-SA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C091EDE5-114B-4A05-AEF1-2C9976081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B9165014-BABF-4993-B07F-16F11CBFA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6EA5C-1BC6-4CBE-8A12-DEAE4005954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55483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2CA3C146-65FE-4F16-BF8E-2DB5F579D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صورة 2">
            <a:extLst>
              <a:ext uri="{FF2B5EF4-FFF2-40B4-BE49-F238E27FC236}">
                <a16:creationId xmlns:a16="http://schemas.microsoft.com/office/drawing/2014/main" id="{CCC34384-F603-43A7-8343-AD446419DC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SA"/>
          </a:p>
        </p:txBody>
      </p:sp>
      <p:sp>
        <p:nvSpPr>
          <p:cNvPr id="4" name="عنصر نائب للنص 3">
            <a:extLst>
              <a:ext uri="{FF2B5EF4-FFF2-40B4-BE49-F238E27FC236}">
                <a16:creationId xmlns:a16="http://schemas.microsoft.com/office/drawing/2014/main" id="{BF512A46-ED8D-40C8-A832-6735AED6A7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891364E5-208A-4F52-B351-8D968A040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9EEAD-940B-4A8B-A754-F07D62878571}" type="datetimeFigureOut">
              <a:rPr lang="ar-SA" smtClean="0"/>
              <a:t>09/12/1442</a:t>
            </a:fld>
            <a:endParaRPr lang="ar-SA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0698A3C7-33EF-4233-B145-59F81E209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92D89D37-9A36-463E-8ABD-118F91007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6EA5C-1BC6-4CBE-8A12-DEAE4005954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044004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عنوان 1">
            <a:extLst>
              <a:ext uri="{FF2B5EF4-FFF2-40B4-BE49-F238E27FC236}">
                <a16:creationId xmlns:a16="http://schemas.microsoft.com/office/drawing/2014/main" id="{CC9923E3-22A6-453A-B5BA-F2E1B08E2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8E75ECD4-0604-4196-A160-D3CCC0548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0C44D267-4788-4594-A013-B8BA63E8A1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9EEAD-940B-4A8B-A754-F07D62878571}" type="datetimeFigureOut">
              <a:rPr lang="ar-SA" smtClean="0"/>
              <a:t>09/12/1442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D1B44A93-C4A4-44E9-B962-817A086615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55B3922B-16C9-40F4-A707-CA475E1959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6EA5C-1BC6-4CBE-8A12-DEAE4005954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9808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SA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15.png"/><Relationship Id="rId4" Type="http://schemas.microsoft.com/office/2007/relationships/hdphoto" Target="../media/hdphoto9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microsoft.com/office/2007/relationships/hdphoto" Target="../media/hdphoto12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18" TargetMode="External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20" TargetMode="External"/><Relationship Id="rId4" Type="http://schemas.openxmlformats.org/officeDocument/2006/relationships/hyperlink" Target="19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3" TargetMode="External"/><Relationship Id="rId7" Type="http://schemas.openxmlformats.org/officeDocument/2006/relationships/hyperlink" Target="23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22" TargetMode="External"/><Relationship Id="rId5" Type="http://schemas.openxmlformats.org/officeDocument/2006/relationships/hyperlink" Target="21" TargetMode="External"/><Relationship Id="rId4" Type="http://schemas.openxmlformats.org/officeDocument/2006/relationships/hyperlink" Target="17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&#1575;&#1604;&#1575;&#1587;&#1575;&#1604;&#1610;&#1576;%20&#1575;&#1604;&#1584;&#1603;&#1610;&#1577;/WORKS/WEEK%203/13/&#1575;&#1604;&#1605;&#1607;&#1575;&#1605;/ROBOT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hyperlink" Target="https://www.s-m.com.sa/#con" TargetMode="External"/><Relationship Id="rId4" Type="http://schemas.openxmlformats.org/officeDocument/2006/relationships/hyperlink" Target="&#1607;&#1606;&#1575;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-m.com.sa/#con" TargetMode="External"/><Relationship Id="rId7" Type="http://schemas.microsoft.com/office/2007/relationships/hdphoto" Target="../media/hdphoto1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microsoft.com/office/2007/relationships/hdphoto" Target="../media/hdphoto14.wdp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15" TargetMode="External"/><Relationship Id="rId3" Type="http://schemas.openxmlformats.org/officeDocument/2006/relationships/hyperlink" Target="4" TargetMode="External"/><Relationship Id="rId7" Type="http://schemas.openxmlformats.org/officeDocument/2006/relationships/hyperlink" Target="14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13" TargetMode="External"/><Relationship Id="rId5" Type="http://schemas.openxmlformats.org/officeDocument/2006/relationships/hyperlink" Target="12" TargetMode="External"/><Relationship Id="rId10" Type="http://schemas.microsoft.com/office/2007/relationships/hdphoto" Target="../media/hdphoto2.wdp"/><Relationship Id="rId4" Type="http://schemas.openxmlformats.org/officeDocument/2006/relationships/hyperlink" Target="5" TargetMode="Externa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7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9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11.png"/><Relationship Id="rId10" Type="http://schemas.microsoft.com/office/2007/relationships/diagramDrawing" Target="../diagrams/drawing1.xml"/><Relationship Id="rId4" Type="http://schemas.microsoft.com/office/2007/relationships/hdphoto" Target="../media/hdphoto7.wdp"/><Relationship Id="rId9" Type="http://schemas.openxmlformats.org/officeDocument/2006/relationships/diagramColors" Target="../diagrams/colors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4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2EA88E9C-E84A-433C-9AE0-557627739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789" y="3347"/>
            <a:ext cx="12415234" cy="6854653"/>
          </a:xfrm>
          <a:prstGeom prst="rect">
            <a:avLst/>
          </a:prstGeom>
        </p:spPr>
      </p:pic>
      <p:pic>
        <p:nvPicPr>
          <p:cNvPr id="6" name="صورة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33" y="4283774"/>
            <a:ext cx="4466667" cy="22571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مربع نص 6"/>
          <p:cNvSpPr txBox="1"/>
          <p:nvPr/>
        </p:nvSpPr>
        <p:spPr>
          <a:xfrm>
            <a:off x="4378817" y="553792"/>
            <a:ext cx="4752304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التدريب الصيفي </a:t>
            </a:r>
            <a:r>
              <a:rPr lang="en-US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2021</a:t>
            </a:r>
            <a:endParaRPr lang="ar-SA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8" name="صورة 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64" b="96198" l="15265" r="94081">
                        <a14:foregroundMark x1="59502" y1="19011" x2="59502" y2="19011"/>
                        <a14:foregroundMark x1="94081" y1="57034" x2="94081" y2="570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92" t="6167" r="7592" b="7966"/>
          <a:stretch/>
        </p:blipFill>
        <p:spPr>
          <a:xfrm>
            <a:off x="2833352" y="1278226"/>
            <a:ext cx="2949262" cy="2521042"/>
          </a:xfrm>
          <a:prstGeom prst="rect">
            <a:avLst/>
          </a:prstGeom>
        </p:spPr>
      </p:pic>
      <p:sp>
        <p:nvSpPr>
          <p:cNvPr id="9" name="مربع نص 8"/>
          <p:cNvSpPr txBox="1"/>
          <p:nvPr/>
        </p:nvSpPr>
        <p:spPr>
          <a:xfrm>
            <a:off x="5267460" y="2051051"/>
            <a:ext cx="2005884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A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هندسة النظم و الهندسة الصناعية </a:t>
            </a:r>
          </a:p>
        </p:txBody>
      </p:sp>
      <p:sp>
        <p:nvSpPr>
          <p:cNvPr id="10" name="مربع نص 9"/>
          <p:cNvSpPr txBox="1"/>
          <p:nvPr/>
        </p:nvSpPr>
        <p:spPr>
          <a:xfrm>
            <a:off x="6501462" y="4039026"/>
            <a:ext cx="379926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j-cs"/>
              </a:rPr>
              <a:t>المـلف الخـتامــي </a:t>
            </a:r>
          </a:p>
          <a:p>
            <a:pPr algn="ctr"/>
            <a:endParaRPr lang="ar-SA" sz="24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43350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2EA88E9C-E84A-433C-9AE0-557627739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مستطيل 1">
            <a:extLst>
              <a:ext uri="{FF2B5EF4-FFF2-40B4-BE49-F238E27FC236}">
                <a16:creationId xmlns:a16="http://schemas.microsoft.com/office/drawing/2014/main" id="{6865526E-64EB-4655-9A88-CF6023100D87}"/>
              </a:ext>
            </a:extLst>
          </p:cNvPr>
          <p:cNvSpPr/>
          <p:nvPr/>
        </p:nvSpPr>
        <p:spPr>
          <a:xfrm>
            <a:off x="6094069" y="328638"/>
            <a:ext cx="26084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ar-SA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أبعاد الروبوت</a:t>
            </a:r>
          </a:p>
        </p:txBody>
      </p:sp>
      <p:sp>
        <p:nvSpPr>
          <p:cNvPr id="7" name="مستطيل 6"/>
          <p:cNvSpPr/>
          <p:nvPr/>
        </p:nvSpPr>
        <p:spPr>
          <a:xfrm>
            <a:off x="2047741" y="1250825"/>
            <a:ext cx="81030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itchFamily="2" charset="2"/>
              <a:buChar char="v"/>
            </a:pPr>
            <a:r>
              <a:rPr lang="ar-SA" sz="2000" b="1" i="1" dirty="0">
                <a:solidFill>
                  <a:schemeClr val="accent1">
                    <a:lumMod val="75000"/>
                  </a:schemeClr>
                </a:solidFill>
              </a:rPr>
              <a:t>رابعا قاعدة الروبوت المشار له برقم اربعة في الصورة 1 :</a:t>
            </a:r>
          </a:p>
          <a:p>
            <a:endParaRPr lang="ar-SA" sz="2000" b="1" i="1" dirty="0">
              <a:solidFill>
                <a:schemeClr val="accent1">
                  <a:lumMod val="75000"/>
                </a:schemeClr>
              </a:solidFill>
            </a:endParaRPr>
          </a:p>
          <a:p>
            <a:pPr indent="-342900">
              <a:buFont typeface="Arial" pitchFamily="34" charset="0"/>
              <a:buChar char="•"/>
            </a:pPr>
            <a:r>
              <a:rPr lang="ar-SA" dirty="0"/>
              <a:t>لابد ان يحمل الجسم  الصندوق و الذراع و البالون </a:t>
            </a:r>
          </a:p>
          <a:p>
            <a:pPr indent="-342900">
              <a:buFont typeface="Arial" pitchFamily="34" charset="0"/>
              <a:buChar char="•"/>
            </a:pPr>
            <a:r>
              <a:rPr lang="ar-SA" dirty="0"/>
              <a:t> ابعاد الجسم تشمل ما سبق : </a:t>
            </a:r>
            <a:r>
              <a:rPr lang="en-US" dirty="0"/>
              <a:t>X=600mm , Y=620mm , Z=500mm</a:t>
            </a:r>
            <a:endParaRPr lang="ar-SA" dirty="0"/>
          </a:p>
          <a:p>
            <a:pPr indent="-342900">
              <a:buFont typeface="Arial" pitchFamily="34" charset="0"/>
              <a:buChar char="•"/>
            </a:pPr>
            <a:r>
              <a:rPr lang="ar-SA" dirty="0"/>
              <a:t>الارتفاع المشار اللية بمحور </a:t>
            </a:r>
            <a:r>
              <a:rPr lang="en-US" dirty="0"/>
              <a:t>Y </a:t>
            </a:r>
            <a:r>
              <a:rPr lang="ar-SA" dirty="0"/>
              <a:t>هو من بداية القاعدة الى نهاية الذراع ولا يدخل في ذلك ارتفاع القاعدة او جسم الروبوت عن سطح الارض </a:t>
            </a:r>
            <a:endParaRPr lang="en-US" dirty="0"/>
          </a:p>
        </p:txBody>
      </p:sp>
      <p:sp>
        <p:nvSpPr>
          <p:cNvPr id="8" name="مستطيل 7"/>
          <p:cNvSpPr/>
          <p:nvPr/>
        </p:nvSpPr>
        <p:spPr>
          <a:xfrm>
            <a:off x="887984" y="3271234"/>
            <a:ext cx="5628067" cy="307805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9" name="مستطيل 8"/>
          <p:cNvSpPr/>
          <p:nvPr/>
        </p:nvSpPr>
        <p:spPr>
          <a:xfrm>
            <a:off x="3387145" y="3776727"/>
            <a:ext cx="2949262" cy="194470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0" name="شكل بيضاوي 9"/>
          <p:cNvSpPr/>
          <p:nvPr/>
        </p:nvSpPr>
        <p:spPr>
          <a:xfrm>
            <a:off x="1074728" y="4124457"/>
            <a:ext cx="1287888" cy="124925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763992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2EA88E9C-E84A-433C-9AE0-557627739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مستطيل 1">
            <a:extLst>
              <a:ext uri="{FF2B5EF4-FFF2-40B4-BE49-F238E27FC236}">
                <a16:creationId xmlns:a16="http://schemas.microsoft.com/office/drawing/2014/main" id="{6865526E-64EB-4655-9A88-CF6023100D87}"/>
              </a:ext>
            </a:extLst>
          </p:cNvPr>
          <p:cNvSpPr/>
          <p:nvPr/>
        </p:nvSpPr>
        <p:spPr>
          <a:xfrm>
            <a:off x="6094069" y="328638"/>
            <a:ext cx="26084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ar-SA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أبعاد الروبوت</a:t>
            </a:r>
          </a:p>
        </p:txBody>
      </p:sp>
      <p:sp>
        <p:nvSpPr>
          <p:cNvPr id="7" name="مستطيل 6"/>
          <p:cNvSpPr/>
          <p:nvPr/>
        </p:nvSpPr>
        <p:spPr>
          <a:xfrm>
            <a:off x="2914917" y="2199310"/>
            <a:ext cx="7898031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itchFamily="2" charset="2"/>
              <a:buChar char="v"/>
            </a:pPr>
            <a:r>
              <a:rPr lang="ar-SA" sz="2000" b="1" i="1" dirty="0">
                <a:solidFill>
                  <a:schemeClr val="accent1">
                    <a:lumMod val="75000"/>
                  </a:schemeClr>
                </a:solidFill>
              </a:rPr>
              <a:t>خامسا بقيت الاجسام المشار لها برقم خمسة في الصورة 1 :</a:t>
            </a:r>
          </a:p>
          <a:p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indent="-342900">
              <a:buFont typeface="Arial" pitchFamily="34" charset="0"/>
              <a:buChar char="•"/>
            </a:pPr>
            <a:r>
              <a:rPr lang="ar-SA" dirty="0"/>
              <a:t>هي عبارة عن اربع محركات يشترط بها ان تتحمل وزن القاعدة  و العجلات بالكامل و تستطيع تحريك الروبوت بسرعة و مرونة . </a:t>
            </a:r>
          </a:p>
          <a:p>
            <a:pPr indent="-342900">
              <a:buFont typeface="Arial" pitchFamily="34" charset="0"/>
              <a:buChar char="•"/>
            </a:pPr>
            <a:endParaRPr lang="ar-SA" dirty="0"/>
          </a:p>
          <a:p>
            <a:pPr indent="-342900">
              <a:buFont typeface="Arial" pitchFamily="34" charset="0"/>
              <a:buChar char="•"/>
            </a:pPr>
            <a:r>
              <a:rPr lang="ar-SA" dirty="0"/>
              <a:t>اربع عجلات لابد الاخذ بالاعتبار انها المسؤولة عن الارتفاع ايضا , فالقاعدة تحمل بالأسفل المحركات و بعض الاسلاك الكهربائية  .</a:t>
            </a:r>
          </a:p>
          <a:p>
            <a:endParaRPr lang="ar-SA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6" b="93309" l="10000" r="90000">
                        <a14:foregroundMark x1="60345" y1="90958" x2="60345" y2="90958"/>
                        <a14:foregroundMark x1="61552" y1="93309" x2="61552" y2="933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8209" y="2295816"/>
            <a:ext cx="2914918" cy="2242596"/>
          </a:xfrm>
          <a:prstGeom prst="rect">
            <a:avLst/>
          </a:prstGeom>
        </p:spPr>
      </p:pic>
      <p:pic>
        <p:nvPicPr>
          <p:cNvPr id="6" name="صورة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448" b="89425" l="2151" r="971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625" y="328065"/>
            <a:ext cx="2326585" cy="2319346"/>
          </a:xfrm>
          <a:prstGeom prst="rect">
            <a:avLst/>
          </a:prstGeom>
        </p:spPr>
      </p:pic>
      <p:pic>
        <p:nvPicPr>
          <p:cNvPr id="8" name="صورة 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78" b="89778" l="0" r="96000">
                        <a14:foregroundMark x1="87111" y1="37333" x2="87111" y2="37333"/>
                        <a14:foregroundMark x1="89778" y1="37333" x2="89778" y2="37333"/>
                        <a14:foregroundMark x1="91556" y1="39556" x2="91556" y2="39556"/>
                        <a14:foregroundMark x1="86667" y1="35556" x2="86667" y2="3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50" y="4790941"/>
            <a:ext cx="4314424" cy="226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91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2EA88E9C-E84A-433C-9AE0-557627739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مستطيل 1">
            <a:extLst>
              <a:ext uri="{FF2B5EF4-FFF2-40B4-BE49-F238E27FC236}">
                <a16:creationId xmlns:a16="http://schemas.microsoft.com/office/drawing/2014/main" id="{6865526E-64EB-4655-9A88-CF6023100D87}"/>
              </a:ext>
            </a:extLst>
          </p:cNvPr>
          <p:cNvSpPr/>
          <p:nvPr/>
        </p:nvSpPr>
        <p:spPr>
          <a:xfrm>
            <a:off x="5802083" y="328638"/>
            <a:ext cx="23695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ar-SA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أبعاد الحلبة</a:t>
            </a:r>
          </a:p>
        </p:txBody>
      </p:sp>
      <p:sp>
        <p:nvSpPr>
          <p:cNvPr id="9" name="مربع نص 8"/>
          <p:cNvSpPr txBox="1"/>
          <p:nvPr/>
        </p:nvSpPr>
        <p:spPr>
          <a:xfrm>
            <a:off x="2511380" y="1352282"/>
            <a:ext cx="7353837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A" dirty="0"/>
              <a:t>ابعاد الحلبة : </a:t>
            </a:r>
          </a:p>
          <a:p>
            <a:r>
              <a:rPr lang="ar-SA" dirty="0"/>
              <a:t>الطول </a:t>
            </a:r>
            <a:r>
              <a:rPr lang="en-US" dirty="0"/>
              <a:t>X=2.5m </a:t>
            </a:r>
            <a:endParaRPr lang="ar-SA" dirty="0"/>
          </a:p>
          <a:p>
            <a:r>
              <a:rPr lang="ar-SA" dirty="0"/>
              <a:t>العرض </a:t>
            </a:r>
            <a:r>
              <a:rPr lang="en-US" dirty="0"/>
              <a:t>Z=2m</a:t>
            </a:r>
            <a:endParaRPr lang="ar-SA" dirty="0"/>
          </a:p>
          <a:p>
            <a:r>
              <a:rPr lang="ar-SA" dirty="0"/>
              <a:t>المساحة الكاملة للحلبة بالمتر مكعب </a:t>
            </a:r>
            <a:r>
              <a:rPr lang="en-US" dirty="0"/>
              <a:t>5 </a:t>
            </a:r>
            <a:endParaRPr lang="ar-SA" dirty="0"/>
          </a:p>
          <a:p>
            <a:endParaRPr lang="en-US" dirty="0"/>
          </a:p>
          <a:p>
            <a:r>
              <a:rPr lang="ar-SA" dirty="0">
                <a:solidFill>
                  <a:schemeClr val="accent1">
                    <a:lumMod val="75000"/>
                  </a:schemeClr>
                </a:solidFill>
              </a:rPr>
              <a:t>¤ هذه المسافة هي ضعف مساحة الربوتين مما يسمح  لهم بالالتفاف على بعضهم .</a:t>
            </a:r>
          </a:p>
        </p:txBody>
      </p:sp>
      <p:sp>
        <p:nvSpPr>
          <p:cNvPr id="12" name="مستطيل 11"/>
          <p:cNvSpPr/>
          <p:nvPr/>
        </p:nvSpPr>
        <p:spPr>
          <a:xfrm>
            <a:off x="2923504" y="3631842"/>
            <a:ext cx="5203065" cy="283335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1" name="مستطيل 20"/>
          <p:cNvSpPr/>
          <p:nvPr/>
        </p:nvSpPr>
        <p:spPr>
          <a:xfrm>
            <a:off x="3013656" y="3721994"/>
            <a:ext cx="5022761" cy="26530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2" name="شكل بيضاوي 21"/>
          <p:cNvSpPr/>
          <p:nvPr/>
        </p:nvSpPr>
        <p:spPr>
          <a:xfrm>
            <a:off x="7978459" y="3625402"/>
            <a:ext cx="193183" cy="19318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3" name="شكل بيضاوي 22"/>
          <p:cNvSpPr/>
          <p:nvPr/>
        </p:nvSpPr>
        <p:spPr>
          <a:xfrm>
            <a:off x="2917061" y="3612519"/>
            <a:ext cx="193183" cy="19318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4" name="شكل بيضاوي 23"/>
          <p:cNvSpPr/>
          <p:nvPr/>
        </p:nvSpPr>
        <p:spPr>
          <a:xfrm>
            <a:off x="7991336" y="6278450"/>
            <a:ext cx="193183" cy="19318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5" name="شكل بيضاوي 24"/>
          <p:cNvSpPr/>
          <p:nvPr/>
        </p:nvSpPr>
        <p:spPr>
          <a:xfrm>
            <a:off x="2917060" y="6272011"/>
            <a:ext cx="193183" cy="19318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425858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2EA88E9C-E84A-433C-9AE0-557627739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مستطيل 1">
            <a:extLst>
              <a:ext uri="{FF2B5EF4-FFF2-40B4-BE49-F238E27FC236}">
                <a16:creationId xmlns:a16="http://schemas.microsoft.com/office/drawing/2014/main" id="{6865526E-64EB-4655-9A88-CF6023100D87}"/>
              </a:ext>
            </a:extLst>
          </p:cNvPr>
          <p:cNvSpPr/>
          <p:nvPr/>
        </p:nvSpPr>
        <p:spPr>
          <a:xfrm>
            <a:off x="5491340" y="328638"/>
            <a:ext cx="32111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ar-SA" sz="5400" i="1" dirty="0"/>
              <a:t>  </a:t>
            </a:r>
            <a:r>
              <a:rPr lang="ar-SA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قوانين التشغيل</a:t>
            </a: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CC7BBC92-D31A-4268-B92B-357CED3BC62C}"/>
              </a:ext>
            </a:extLst>
          </p:cNvPr>
          <p:cNvSpPr txBox="1"/>
          <p:nvPr/>
        </p:nvSpPr>
        <p:spPr>
          <a:xfrm>
            <a:off x="412124" y="1567541"/>
            <a:ext cx="9926665" cy="452431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indent="-342900">
              <a:buFont typeface="+mj-lt"/>
              <a:buAutoNum type="arabicPeriod"/>
            </a:pPr>
            <a:r>
              <a:rPr lang="ar-SA" dirty="0"/>
              <a:t>يقوم الروبوت بعمليتين اساسيتين في أي لعبة استراتيجية هما الدفاع و الهجوم .</a:t>
            </a:r>
          </a:p>
          <a:p>
            <a:pPr indent="-342900">
              <a:buFont typeface="+mj-lt"/>
              <a:buAutoNum type="arabicPeriod"/>
            </a:pPr>
            <a:r>
              <a:rPr lang="ar-SA" dirty="0"/>
              <a:t>عملية الدفاع تتم عن طريق المراوغة او المناورة من اجل حماية البالون الخاص به . </a:t>
            </a:r>
          </a:p>
          <a:p>
            <a:pPr indent="-342900">
              <a:buFont typeface="+mj-lt"/>
              <a:buAutoNum type="arabicPeriod"/>
            </a:pPr>
            <a:r>
              <a:rPr lang="ar-SA" dirty="0"/>
              <a:t>عملية الهجوم تتم عن طريق الهجوم بالذراع المتحكم به لتفجير بالون الخصم .</a:t>
            </a:r>
          </a:p>
          <a:p>
            <a:pPr indent="-342900">
              <a:buFont typeface="+mj-lt"/>
              <a:buAutoNum type="arabicPeriod"/>
            </a:pPr>
            <a:r>
              <a:rPr lang="ar-SA" dirty="0"/>
              <a:t>يتم ربط نهاية الذراع بأداة تستطيع تفجير بالون الخصم بسهولة . </a:t>
            </a:r>
          </a:p>
          <a:p>
            <a:pPr indent="-342900">
              <a:buFont typeface="+mj-lt"/>
              <a:buAutoNum type="arabicPeriod"/>
            </a:pPr>
            <a:r>
              <a:rPr lang="ar-SA" dirty="0"/>
              <a:t>يتم التحكم </a:t>
            </a:r>
            <a:r>
              <a:rPr lang="ar-SA" dirty="0" err="1"/>
              <a:t>بالروبوتين</a:t>
            </a:r>
            <a:r>
              <a:rPr lang="ar-SA" dirty="0"/>
              <a:t> المتبارزين عن طريق شخصين اون لاين . </a:t>
            </a:r>
          </a:p>
          <a:p>
            <a:pPr indent="-342900">
              <a:buFont typeface="+mj-lt"/>
              <a:buAutoNum type="arabicPeriod"/>
            </a:pPr>
            <a:r>
              <a:rPr lang="ar-SA" dirty="0"/>
              <a:t>قبل الدخول الى الحلبة يجب التأكد من ان </a:t>
            </a:r>
            <a:r>
              <a:rPr lang="ar-SA" dirty="0" err="1"/>
              <a:t>الروبوتين</a:t>
            </a:r>
            <a:r>
              <a:rPr lang="ar-SA" dirty="0"/>
              <a:t> من نفس المستوى . </a:t>
            </a:r>
          </a:p>
          <a:p>
            <a:pPr indent="-342900">
              <a:buFont typeface="+mj-lt"/>
              <a:buAutoNum type="arabicPeriod"/>
            </a:pPr>
            <a:r>
              <a:rPr lang="ar-SA" dirty="0"/>
              <a:t>يجب تفقد الروبوتات من قبل الحكام باحثين عن ادوات غش مخفية , يعتبر الروبوت الغاش خاسر.    </a:t>
            </a:r>
          </a:p>
          <a:p>
            <a:pPr indent="-342900">
              <a:buFont typeface="+mj-lt"/>
              <a:buAutoNum type="arabicPeriod"/>
            </a:pPr>
            <a:r>
              <a:rPr lang="ar-SA" dirty="0"/>
              <a:t>دقيقة كاملة للفريق لتأكد من عمل الروبوت بشكل صحيح مع اعطاء ربع ساعة للصيانة اذا لزم الامر ( أي زيادة في الوقت تعتبر انسحاب ) .</a:t>
            </a:r>
          </a:p>
          <a:p>
            <a:pPr indent="-342900">
              <a:buFont typeface="+mj-lt"/>
              <a:buAutoNum type="arabicPeriod"/>
            </a:pPr>
            <a:r>
              <a:rPr lang="ar-SA" dirty="0"/>
              <a:t>ابعاد المتجمهرين و اللاعبين , وحضور الحكام على الحلبة فقط .</a:t>
            </a:r>
          </a:p>
          <a:p>
            <a:pPr indent="-342900">
              <a:buFont typeface="+mj-lt"/>
              <a:buAutoNum type="arabicPeriod"/>
            </a:pPr>
            <a:r>
              <a:rPr lang="ar-SA" dirty="0"/>
              <a:t>تعطل الروبوت بعد ذلك يعتبر خسارة .</a:t>
            </a:r>
          </a:p>
          <a:p>
            <a:pPr indent="-342900">
              <a:buFont typeface="+mj-lt"/>
              <a:buAutoNum type="arabicPeriod"/>
            </a:pPr>
            <a:r>
              <a:rPr lang="ar-SA" dirty="0"/>
              <a:t>خروج الروبوت خارج الحلبة خسارة .</a:t>
            </a:r>
          </a:p>
          <a:p>
            <a:pPr indent="-342900">
              <a:buFont typeface="+mj-lt"/>
              <a:buAutoNum type="arabicPeriod"/>
            </a:pPr>
            <a:r>
              <a:rPr lang="ar-SA" dirty="0"/>
              <a:t>تقسم المبارزة الى شوطين بينهما ربع ساعة استراحة  و صيانة .</a:t>
            </a:r>
          </a:p>
          <a:p>
            <a:pPr indent="-342900">
              <a:buFont typeface="+mj-lt"/>
              <a:buAutoNum type="arabicPeriod"/>
            </a:pPr>
            <a:r>
              <a:rPr lang="ar-SA" dirty="0"/>
              <a:t>تفجر البالون تحت أي سبب يعتبر خسارة .</a:t>
            </a:r>
          </a:p>
          <a:p>
            <a:endParaRPr lang="ar-SA" i="1" dirty="0"/>
          </a:p>
          <a:p>
            <a:pPr marL="342900" indent="-342900">
              <a:buFont typeface="+mj-lt"/>
              <a:buAutoNum type="arabicPeriod"/>
            </a:pPr>
            <a:endParaRPr lang="ar-SA" i="1" dirty="0"/>
          </a:p>
        </p:txBody>
      </p:sp>
      <p:pic>
        <p:nvPicPr>
          <p:cNvPr id="8" name="صورة 7">
            <a:extLst>
              <a:ext uri="{FF2B5EF4-FFF2-40B4-BE49-F238E27FC236}">
                <a16:creationId xmlns:a16="http://schemas.microsoft.com/office/drawing/2014/main" id="{0E2F7A7E-B1DD-4656-A7AA-2128F76507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167" b="91167" l="1500" r="94375">
                        <a14:foregroundMark x1="32625" y1="59167" x2="32625" y2="59167"/>
                        <a14:foregroundMark x1="29500" y1="47833" x2="29500" y2="47833"/>
                        <a14:foregroundMark x1="33625" y1="47000" x2="33625" y2="47000"/>
                        <a14:foregroundMark x1="83500" y1="48333" x2="83500" y2="48333"/>
                        <a14:foregroundMark x1="77875" y1="41500" x2="77875" y2="41500"/>
                        <a14:foregroundMark x1="77875" y1="53833" x2="77875" y2="53833"/>
                        <a14:foregroundMark x1="58375" y1="71500" x2="58375" y2="71500"/>
                        <a14:foregroundMark x1="91000" y1="65500" x2="91000" y2="65500"/>
                        <a14:foregroundMark x1="55375" y1="53833" x2="55375" y2="53833"/>
                        <a14:foregroundMark x1="59500" y1="76667" x2="59500" y2="76667"/>
                        <a14:foregroundMark x1="85000" y1="71500" x2="85000" y2="71500"/>
                        <a14:foregroundMark x1="76500" y1="60667" x2="76500" y2="60667"/>
                        <a14:foregroundMark x1="67500" y1="63500" x2="67500" y2="63500"/>
                        <a14:foregroundMark x1="62250" y1="65500" x2="62250" y2="65500"/>
                        <a14:foregroundMark x1="62000" y1="65833" x2="68000" y2="61833"/>
                        <a14:foregroundMark x1="77875" y1="54667" x2="78125" y2="40667"/>
                        <a14:foregroundMark x1="90750" y1="66333" x2="57625" y2="72000"/>
                        <a14:foregroundMark x1="54500" y1="54333" x2="58375" y2="72000"/>
                        <a14:foregroundMark x1="58375" y1="44667" x2="58375" y2="44667"/>
                        <a14:foregroundMark x1="68500" y1="45000" x2="68500" y2="45000"/>
                        <a14:foregroundMark x1="68750" y1="45500" x2="57375" y2="44667"/>
                        <a14:foregroundMark x1="52000" y1="50667" x2="52000" y2="50667"/>
                        <a14:foregroundMark x1="57875" y1="46333" x2="51500" y2="51500"/>
                        <a14:foregroundMark x1="40875" y1="47500" x2="40875" y2="47500"/>
                        <a14:backgroundMark x1="60000" y1="51000" x2="60000" y2="51000"/>
                        <a14:backgroundMark x1="70375" y1="49500" x2="70375" y2="49500"/>
                        <a14:backgroundMark x1="67750" y1="50333" x2="67750" y2="50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4" t="31596" r="7183" b="9411"/>
          <a:stretch/>
        </p:blipFill>
        <p:spPr>
          <a:xfrm>
            <a:off x="701897" y="4575929"/>
            <a:ext cx="4297321" cy="189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2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2EA88E9C-E84A-433C-9AE0-557627739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مستطيل 1">
            <a:extLst>
              <a:ext uri="{FF2B5EF4-FFF2-40B4-BE49-F238E27FC236}">
                <a16:creationId xmlns:a16="http://schemas.microsoft.com/office/drawing/2014/main" id="{6865526E-64EB-4655-9A88-CF6023100D87}"/>
              </a:ext>
            </a:extLst>
          </p:cNvPr>
          <p:cNvSpPr/>
          <p:nvPr/>
        </p:nvSpPr>
        <p:spPr>
          <a:xfrm>
            <a:off x="5085780" y="328638"/>
            <a:ext cx="36166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ar-SA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وصف لوحة التحكم</a:t>
            </a: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CC7BBC92-D31A-4268-B92B-357CED3BC62C}"/>
              </a:ext>
            </a:extLst>
          </p:cNvPr>
          <p:cNvSpPr txBox="1"/>
          <p:nvPr/>
        </p:nvSpPr>
        <p:spPr>
          <a:xfrm>
            <a:off x="412124" y="1567541"/>
            <a:ext cx="9926665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ar-SA" i="1" dirty="0"/>
          </a:p>
          <a:p>
            <a:pPr marL="342900" indent="-342900">
              <a:buFont typeface="+mj-lt"/>
              <a:buAutoNum type="arabicPeriod"/>
            </a:pPr>
            <a:endParaRPr lang="ar-SA" i="1" dirty="0"/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3" b="93304" l="9375" r="8928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794"/>
          <a:stretch/>
        </p:blipFill>
        <p:spPr>
          <a:xfrm>
            <a:off x="185907" y="1673"/>
            <a:ext cx="1810318" cy="1790163"/>
          </a:xfrm>
          <a:prstGeom prst="rect">
            <a:avLst/>
          </a:prstGeom>
        </p:spPr>
      </p:pic>
      <p:pic>
        <p:nvPicPr>
          <p:cNvPr id="6" name="صورة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968" y="1791836"/>
            <a:ext cx="5798440" cy="4133627"/>
          </a:xfrm>
          <a:prstGeom prst="rect">
            <a:avLst/>
          </a:prstGeom>
        </p:spPr>
      </p:pic>
      <p:sp>
        <p:nvSpPr>
          <p:cNvPr id="7" name="مربع نص 6"/>
          <p:cNvSpPr txBox="1"/>
          <p:nvPr/>
        </p:nvSpPr>
        <p:spPr>
          <a:xfrm>
            <a:off x="7061915" y="2213872"/>
            <a:ext cx="4108360" cy="286232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ar-SA" dirty="0"/>
              <a:t>يتم التحم بالروبوت عن طريق النت و استخدام واجهة بسيطة لتحكم .</a:t>
            </a:r>
          </a:p>
          <a:p>
            <a:pPr marL="285750" indent="-285750">
              <a:buFont typeface="Arial" pitchFamily="34" charset="0"/>
              <a:buChar char="•"/>
            </a:pPr>
            <a:endParaRPr lang="ar-SA" dirty="0"/>
          </a:p>
          <a:p>
            <a:pPr marL="285750" indent="-285750">
              <a:buFont typeface="Arial" pitchFamily="34" charset="0"/>
              <a:buChar char="•"/>
            </a:pPr>
            <a:r>
              <a:rPr lang="ar-SA" dirty="0"/>
              <a:t>تحتوي الواجهة على ازرار التشغيل و الاطفاء في الاسفل 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ar-SA" dirty="0"/>
              <a:t>تحتوي على ستة مفاتيح انزلاق لكل محرك مفتاح خاص به 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ar-SA" dirty="0"/>
              <a:t>اقصى درجة لليسار تعني الوضع الاصلي للمحرك زاوية صفر و اقصى درجة لليمين تعني التحرك 180 درجة .</a:t>
            </a:r>
          </a:p>
        </p:txBody>
      </p:sp>
    </p:spTree>
    <p:extLst>
      <p:ext uri="{BB962C8B-B14F-4D97-AF65-F5344CB8AC3E}">
        <p14:creationId xmlns:p14="http://schemas.microsoft.com/office/powerpoint/2010/main" val="51019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2EA88E9C-E84A-433C-9AE0-557627739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820" y="-24572"/>
            <a:ext cx="12311819" cy="6922018"/>
          </a:xfrm>
          <a:prstGeom prst="rect">
            <a:avLst/>
          </a:prstGeom>
        </p:spPr>
      </p:pic>
      <p:sp>
        <p:nvSpPr>
          <p:cNvPr id="2" name="مستطيل 1">
            <a:extLst>
              <a:ext uri="{FF2B5EF4-FFF2-40B4-BE49-F238E27FC236}">
                <a16:creationId xmlns:a16="http://schemas.microsoft.com/office/drawing/2014/main" id="{6865526E-64EB-4655-9A88-CF6023100D87}"/>
              </a:ext>
            </a:extLst>
          </p:cNvPr>
          <p:cNvSpPr/>
          <p:nvPr/>
        </p:nvSpPr>
        <p:spPr>
          <a:xfrm>
            <a:off x="3543869" y="340034"/>
            <a:ext cx="626836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ar-SA" sz="4000" i="1" dirty="0"/>
              <a:t> </a:t>
            </a:r>
            <a:r>
              <a:rPr lang="ar-SA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عملية التشغيل من ناحية تقنية </a:t>
            </a: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CC7BBC92-D31A-4268-B92B-357CED3BC62C}"/>
              </a:ext>
            </a:extLst>
          </p:cNvPr>
          <p:cNvSpPr txBox="1"/>
          <p:nvPr/>
        </p:nvSpPr>
        <p:spPr>
          <a:xfrm>
            <a:off x="2268155" y="1243819"/>
            <a:ext cx="962968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ar-SA" i="1" dirty="0"/>
          </a:p>
          <a:p>
            <a:r>
              <a:rPr lang="en-US" sz="3600" b="1" i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IOT </a:t>
            </a:r>
            <a:endParaRPr lang="ar-SA" sz="3600" b="1" i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" name="مستطيل 7"/>
          <p:cNvSpPr/>
          <p:nvPr/>
        </p:nvSpPr>
        <p:spPr>
          <a:xfrm>
            <a:off x="669701" y="2062530"/>
            <a:ext cx="4159876" cy="18773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pic>
        <p:nvPicPr>
          <p:cNvPr id="9" name="Picture 6" descr="Web Server – Network Encyclopedia">
            <a:extLst>
              <a:ext uri="{FF2B5EF4-FFF2-40B4-BE49-F238E27FC236}">
                <a16:creationId xmlns:a16="http://schemas.microsoft.com/office/drawing/2014/main" id="{4CA86A34-2BEE-428E-A684-3D52778292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6312" y="2128244"/>
            <a:ext cx="3866654" cy="173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رابط كسهم مستقيم 9">
            <a:extLst>
              <a:ext uri="{FF2B5EF4-FFF2-40B4-BE49-F238E27FC236}">
                <a16:creationId xmlns:a16="http://schemas.microsoft.com/office/drawing/2014/main" id="{3FDD84F9-64A8-49F1-B388-FA72D6C2D870}"/>
              </a:ext>
            </a:extLst>
          </p:cNvPr>
          <p:cNvCxnSpPr>
            <a:cxnSpLocks/>
          </p:cNvCxnSpPr>
          <p:nvPr/>
        </p:nvCxnSpPr>
        <p:spPr>
          <a:xfrm>
            <a:off x="4929007" y="3175076"/>
            <a:ext cx="875070" cy="0"/>
          </a:xfrm>
          <a:prstGeom prst="straightConnector1">
            <a:avLst/>
          </a:prstGeom>
          <a:ln w="635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رابط كسهم مستقيم 11">
            <a:extLst>
              <a:ext uri="{FF2B5EF4-FFF2-40B4-BE49-F238E27FC236}">
                <a16:creationId xmlns:a16="http://schemas.microsoft.com/office/drawing/2014/main" id="{13A6E04E-8D3A-4DEF-9DD4-2092BC8B620F}"/>
              </a:ext>
            </a:extLst>
          </p:cNvPr>
          <p:cNvCxnSpPr>
            <a:cxnSpLocks/>
          </p:cNvCxnSpPr>
          <p:nvPr/>
        </p:nvCxnSpPr>
        <p:spPr>
          <a:xfrm flipH="1">
            <a:off x="4929006" y="3359912"/>
            <a:ext cx="843113" cy="0"/>
          </a:xfrm>
          <a:prstGeom prst="straightConnector1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شكل بيضاوي 13"/>
          <p:cNvSpPr/>
          <p:nvPr/>
        </p:nvSpPr>
        <p:spPr>
          <a:xfrm>
            <a:off x="5859886" y="2279561"/>
            <a:ext cx="1622739" cy="238111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pic>
        <p:nvPicPr>
          <p:cNvPr id="15" name="Picture 2" descr="What is a Database?">
            <a:extLst>
              <a:ext uri="{FF2B5EF4-FFF2-40B4-BE49-F238E27FC236}">
                <a16:creationId xmlns:a16="http://schemas.microsoft.com/office/drawing/2014/main" id="{D5785187-1E9B-4FF1-B2C2-6029D2C15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181" y="2623132"/>
            <a:ext cx="1390148" cy="147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مربع نص 15"/>
          <p:cNvSpPr txBox="1"/>
          <p:nvPr/>
        </p:nvSpPr>
        <p:spPr>
          <a:xfrm>
            <a:off x="5759376" y="1684232"/>
            <a:ext cx="190285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b="1" i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IOT &amp; AI</a:t>
            </a:r>
            <a:endParaRPr lang="ar-SA" sz="3600" b="1" i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7" name="مستطيل 16"/>
          <p:cNvSpPr/>
          <p:nvPr/>
        </p:nvSpPr>
        <p:spPr>
          <a:xfrm>
            <a:off x="8706432" y="2513740"/>
            <a:ext cx="2539933" cy="16871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pic>
        <p:nvPicPr>
          <p:cNvPr id="18" name="Picture 4" descr="Raspberry Pi 3 B+ - DEV-14643 - SparkFun Electronics">
            <a:extLst>
              <a:ext uri="{FF2B5EF4-FFF2-40B4-BE49-F238E27FC236}">
                <a16:creationId xmlns:a16="http://schemas.microsoft.com/office/drawing/2014/main" id="{2AF27663-2B41-40B9-87B6-2E9E87922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375" y="2825438"/>
            <a:ext cx="1658045" cy="106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مربع نص 18"/>
          <p:cNvSpPr txBox="1"/>
          <p:nvPr/>
        </p:nvSpPr>
        <p:spPr>
          <a:xfrm>
            <a:off x="8973780" y="1805079"/>
            <a:ext cx="105242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AI</a:t>
            </a:r>
            <a:endParaRPr lang="ar-SA" dirty="0"/>
          </a:p>
        </p:txBody>
      </p:sp>
      <p:cxnSp>
        <p:nvCxnSpPr>
          <p:cNvPr id="20" name="رابط كسهم مستقيم 19">
            <a:extLst>
              <a:ext uri="{FF2B5EF4-FFF2-40B4-BE49-F238E27FC236}">
                <a16:creationId xmlns:a16="http://schemas.microsoft.com/office/drawing/2014/main" id="{CEF0F020-2CF4-4DF9-BB54-CE1E9851FB23}"/>
              </a:ext>
            </a:extLst>
          </p:cNvPr>
          <p:cNvCxnSpPr>
            <a:cxnSpLocks/>
          </p:cNvCxnSpPr>
          <p:nvPr/>
        </p:nvCxnSpPr>
        <p:spPr>
          <a:xfrm>
            <a:off x="7662235" y="3195964"/>
            <a:ext cx="87507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رابط كسهم مستقيم 21">
            <a:extLst>
              <a:ext uri="{FF2B5EF4-FFF2-40B4-BE49-F238E27FC236}">
                <a16:creationId xmlns:a16="http://schemas.microsoft.com/office/drawing/2014/main" id="{13A6E04E-8D3A-4DEF-9DD4-2092BC8B620F}"/>
              </a:ext>
            </a:extLst>
          </p:cNvPr>
          <p:cNvCxnSpPr>
            <a:cxnSpLocks/>
          </p:cNvCxnSpPr>
          <p:nvPr/>
        </p:nvCxnSpPr>
        <p:spPr>
          <a:xfrm flipH="1">
            <a:off x="7662234" y="3359912"/>
            <a:ext cx="843113" cy="0"/>
          </a:xfrm>
          <a:prstGeom prst="straightConnector1">
            <a:avLst/>
          </a:prstGeom>
          <a:ln w="635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رابط كسهم مستقيم 22">
            <a:extLst>
              <a:ext uri="{FF2B5EF4-FFF2-40B4-BE49-F238E27FC236}">
                <a16:creationId xmlns:a16="http://schemas.microsoft.com/office/drawing/2014/main" id="{AC1E318A-AA64-43C9-9062-E1F759FD5F60}"/>
              </a:ext>
            </a:extLst>
          </p:cNvPr>
          <p:cNvCxnSpPr>
            <a:cxnSpLocks/>
          </p:cNvCxnSpPr>
          <p:nvPr/>
        </p:nvCxnSpPr>
        <p:spPr>
          <a:xfrm flipH="1">
            <a:off x="9303452" y="4397245"/>
            <a:ext cx="226141" cy="610175"/>
          </a:xfrm>
          <a:prstGeom prst="straightConnector1">
            <a:avLst/>
          </a:prstGeom>
          <a:ln w="635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رابط كسهم مستقيم 23">
            <a:extLst>
              <a:ext uri="{FF2B5EF4-FFF2-40B4-BE49-F238E27FC236}">
                <a16:creationId xmlns:a16="http://schemas.microsoft.com/office/drawing/2014/main" id="{AC1E318A-AA64-43C9-9062-E1F759FD5F60}"/>
              </a:ext>
            </a:extLst>
          </p:cNvPr>
          <p:cNvCxnSpPr>
            <a:cxnSpLocks/>
          </p:cNvCxnSpPr>
          <p:nvPr/>
        </p:nvCxnSpPr>
        <p:spPr>
          <a:xfrm flipV="1">
            <a:off x="9086163" y="4373950"/>
            <a:ext cx="217289" cy="610174"/>
          </a:xfrm>
          <a:prstGeom prst="straightConnector1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مستطيل 25"/>
          <p:cNvSpPr/>
          <p:nvPr/>
        </p:nvSpPr>
        <p:spPr>
          <a:xfrm>
            <a:off x="7263685" y="5122342"/>
            <a:ext cx="1822478" cy="148107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7" name="مربع نص 26"/>
          <p:cNvSpPr txBox="1"/>
          <p:nvPr/>
        </p:nvSpPr>
        <p:spPr>
          <a:xfrm>
            <a:off x="7275643" y="4660677"/>
            <a:ext cx="164825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mechanics</a:t>
            </a:r>
            <a:endParaRPr lang="ar-SA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31" name="صورة 30">
            <a:extLst>
              <a:ext uri="{FF2B5EF4-FFF2-40B4-BE49-F238E27FC236}">
                <a16:creationId xmlns:a16="http://schemas.microsoft.com/office/drawing/2014/main" id="{43C153DF-4A15-4FF4-A92F-576649039A2F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26" t="33088"/>
          <a:stretch/>
        </p:blipFill>
        <p:spPr>
          <a:xfrm>
            <a:off x="7662235" y="5367781"/>
            <a:ext cx="1026919" cy="990192"/>
          </a:xfrm>
          <a:prstGeom prst="rect">
            <a:avLst/>
          </a:prstGeom>
        </p:spPr>
      </p:pic>
      <p:sp>
        <p:nvSpPr>
          <p:cNvPr id="32" name="مستطيل 31"/>
          <p:cNvSpPr/>
          <p:nvPr/>
        </p:nvSpPr>
        <p:spPr>
          <a:xfrm>
            <a:off x="1142117" y="4891509"/>
            <a:ext cx="4893972" cy="180550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cxnSp>
        <p:nvCxnSpPr>
          <p:cNvPr id="33" name="رابط كسهم مستقيم 32">
            <a:extLst>
              <a:ext uri="{FF2B5EF4-FFF2-40B4-BE49-F238E27FC236}">
                <a16:creationId xmlns:a16="http://schemas.microsoft.com/office/drawing/2014/main" id="{13A6E04E-8D3A-4DEF-9DD4-2092BC8B620F}"/>
              </a:ext>
            </a:extLst>
          </p:cNvPr>
          <p:cNvCxnSpPr>
            <a:cxnSpLocks/>
          </p:cNvCxnSpPr>
          <p:nvPr/>
        </p:nvCxnSpPr>
        <p:spPr>
          <a:xfrm flipH="1">
            <a:off x="6289248" y="5997934"/>
            <a:ext cx="843113" cy="0"/>
          </a:xfrm>
          <a:prstGeom prst="straightConnector1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رابط كسهم مستقيم 33">
            <a:extLst>
              <a:ext uri="{FF2B5EF4-FFF2-40B4-BE49-F238E27FC236}">
                <a16:creationId xmlns:a16="http://schemas.microsoft.com/office/drawing/2014/main" id="{CEF0F020-2CF4-4DF9-BB54-CE1E9851FB23}"/>
              </a:ext>
            </a:extLst>
          </p:cNvPr>
          <p:cNvCxnSpPr>
            <a:cxnSpLocks/>
          </p:cNvCxnSpPr>
          <p:nvPr/>
        </p:nvCxnSpPr>
        <p:spPr>
          <a:xfrm>
            <a:off x="6289248" y="5794261"/>
            <a:ext cx="875070" cy="11647"/>
          </a:xfrm>
          <a:prstGeom prst="straightConnector1">
            <a:avLst/>
          </a:prstGeom>
          <a:ln w="635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مستطيل 36"/>
          <p:cNvSpPr/>
          <p:nvPr/>
        </p:nvSpPr>
        <p:spPr>
          <a:xfrm>
            <a:off x="2751826" y="4397245"/>
            <a:ext cx="15840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Electricity</a:t>
            </a:r>
            <a:endParaRPr lang="ar-SA" sz="3600" b="1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  <p:pic>
        <p:nvPicPr>
          <p:cNvPr id="38" name="Picture 10" descr="Arduino UNO ما تريد معرفته عن | اتومز لاب | Atoms Lab">
            <a:extLst>
              <a:ext uri="{FF2B5EF4-FFF2-40B4-BE49-F238E27FC236}">
                <a16:creationId xmlns:a16="http://schemas.microsoft.com/office/drawing/2014/main" id="{6B9FDA4F-4EC5-42D5-B785-EF3EDA3FC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125" y="5240960"/>
            <a:ext cx="1229204" cy="99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L298 N Dual h-bridge Motor driver controller Arduino Raspberry Pi Driver  motore Commercio, Industria e Scienza aaaid.org">
            <a:extLst>
              <a:ext uri="{FF2B5EF4-FFF2-40B4-BE49-F238E27FC236}">
                <a16:creationId xmlns:a16="http://schemas.microsoft.com/office/drawing/2014/main" id="{21CC7480-DB51-419B-BC8B-4D4CA69DF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627" y="5242193"/>
            <a:ext cx="1057066" cy="1043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hanpose 775 موتور تيار منتظم 12 فولت 24 فولت 80 واط 150 واط 288 ...">
            <a:extLst>
              <a:ext uri="{FF2B5EF4-FFF2-40B4-BE49-F238E27FC236}">
                <a16:creationId xmlns:a16="http://schemas.microsoft.com/office/drawing/2014/main" id="{622D058D-DB66-4364-AFD4-320A660DA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848" y="5242193"/>
            <a:ext cx="1084217" cy="109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رابط كسهم مستقيم 40">
            <a:extLst>
              <a:ext uri="{FF2B5EF4-FFF2-40B4-BE49-F238E27FC236}">
                <a16:creationId xmlns:a16="http://schemas.microsoft.com/office/drawing/2014/main" id="{3FDD84F9-64A8-49F1-B388-FA72D6C2D870}"/>
              </a:ext>
            </a:extLst>
          </p:cNvPr>
          <p:cNvCxnSpPr>
            <a:cxnSpLocks/>
          </p:cNvCxnSpPr>
          <p:nvPr/>
        </p:nvCxnSpPr>
        <p:spPr>
          <a:xfrm>
            <a:off x="2474308" y="5736055"/>
            <a:ext cx="395773" cy="0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رابط كسهم مستقيم 43">
            <a:extLst>
              <a:ext uri="{FF2B5EF4-FFF2-40B4-BE49-F238E27FC236}">
                <a16:creationId xmlns:a16="http://schemas.microsoft.com/office/drawing/2014/main" id="{13A6E04E-8D3A-4DEF-9DD4-2092BC8B620F}"/>
              </a:ext>
            </a:extLst>
          </p:cNvPr>
          <p:cNvCxnSpPr>
            <a:cxnSpLocks/>
          </p:cNvCxnSpPr>
          <p:nvPr/>
        </p:nvCxnSpPr>
        <p:spPr>
          <a:xfrm flipH="1">
            <a:off x="2403643" y="5920389"/>
            <a:ext cx="371060" cy="0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رابط كسهم مستقيم 46">
            <a:extLst>
              <a:ext uri="{FF2B5EF4-FFF2-40B4-BE49-F238E27FC236}">
                <a16:creationId xmlns:a16="http://schemas.microsoft.com/office/drawing/2014/main" id="{3FDD84F9-64A8-49F1-B388-FA72D6C2D870}"/>
              </a:ext>
            </a:extLst>
          </p:cNvPr>
          <p:cNvCxnSpPr>
            <a:cxnSpLocks/>
          </p:cNvCxnSpPr>
          <p:nvPr/>
        </p:nvCxnSpPr>
        <p:spPr>
          <a:xfrm>
            <a:off x="4065182" y="5732208"/>
            <a:ext cx="395773" cy="0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رابط كسهم مستقيم 47">
            <a:extLst>
              <a:ext uri="{FF2B5EF4-FFF2-40B4-BE49-F238E27FC236}">
                <a16:creationId xmlns:a16="http://schemas.microsoft.com/office/drawing/2014/main" id="{13A6E04E-8D3A-4DEF-9DD4-2092BC8B620F}"/>
              </a:ext>
            </a:extLst>
          </p:cNvPr>
          <p:cNvCxnSpPr>
            <a:cxnSpLocks/>
          </p:cNvCxnSpPr>
          <p:nvPr/>
        </p:nvCxnSpPr>
        <p:spPr>
          <a:xfrm flipH="1">
            <a:off x="4065182" y="5968284"/>
            <a:ext cx="371060" cy="0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7156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2EA88E9C-E84A-433C-9AE0-557627739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820" y="-24572"/>
            <a:ext cx="12311819" cy="6922018"/>
          </a:xfrm>
          <a:prstGeom prst="rect">
            <a:avLst/>
          </a:prstGeom>
        </p:spPr>
      </p:pic>
      <p:sp>
        <p:nvSpPr>
          <p:cNvPr id="2" name="مستطيل 1">
            <a:extLst>
              <a:ext uri="{FF2B5EF4-FFF2-40B4-BE49-F238E27FC236}">
                <a16:creationId xmlns:a16="http://schemas.microsoft.com/office/drawing/2014/main" id="{6865526E-64EB-4655-9A88-CF6023100D87}"/>
              </a:ext>
            </a:extLst>
          </p:cNvPr>
          <p:cNvSpPr/>
          <p:nvPr/>
        </p:nvSpPr>
        <p:spPr>
          <a:xfrm>
            <a:off x="3537071" y="314276"/>
            <a:ext cx="626836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ar-SA" sz="4000" i="1" dirty="0"/>
              <a:t> </a:t>
            </a:r>
            <a:r>
              <a:rPr lang="ar-SA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عملية التشغيل من ناحية تقنية </a:t>
            </a: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CC7BBC92-D31A-4268-B92B-357CED3BC62C}"/>
              </a:ext>
            </a:extLst>
          </p:cNvPr>
          <p:cNvSpPr txBox="1"/>
          <p:nvPr/>
        </p:nvSpPr>
        <p:spPr>
          <a:xfrm>
            <a:off x="2268155" y="1243819"/>
            <a:ext cx="962968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ar-SA" i="1" dirty="0"/>
          </a:p>
          <a:p>
            <a:r>
              <a:rPr lang="en-US" sz="3600" b="1" i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IOT </a:t>
            </a:r>
            <a:endParaRPr lang="ar-SA" sz="3600" b="1" i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" name="مستطيل 7"/>
          <p:cNvSpPr/>
          <p:nvPr/>
        </p:nvSpPr>
        <p:spPr>
          <a:xfrm>
            <a:off x="669701" y="2062530"/>
            <a:ext cx="4159876" cy="18773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ar-SA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انشاء واجهة او لوحة التحكم وربطها بالأنترنت </a:t>
            </a:r>
          </a:p>
        </p:txBody>
      </p:sp>
      <p:cxnSp>
        <p:nvCxnSpPr>
          <p:cNvPr id="10" name="رابط كسهم مستقيم 9">
            <a:extLst>
              <a:ext uri="{FF2B5EF4-FFF2-40B4-BE49-F238E27FC236}">
                <a16:creationId xmlns:a16="http://schemas.microsoft.com/office/drawing/2014/main" id="{3FDD84F9-64A8-49F1-B388-FA72D6C2D870}"/>
              </a:ext>
            </a:extLst>
          </p:cNvPr>
          <p:cNvCxnSpPr>
            <a:cxnSpLocks/>
          </p:cNvCxnSpPr>
          <p:nvPr/>
        </p:nvCxnSpPr>
        <p:spPr>
          <a:xfrm>
            <a:off x="4929007" y="3175076"/>
            <a:ext cx="875070" cy="0"/>
          </a:xfrm>
          <a:prstGeom prst="straightConnector1">
            <a:avLst/>
          </a:prstGeom>
          <a:ln w="635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رابط كسهم مستقيم 11">
            <a:extLst>
              <a:ext uri="{FF2B5EF4-FFF2-40B4-BE49-F238E27FC236}">
                <a16:creationId xmlns:a16="http://schemas.microsoft.com/office/drawing/2014/main" id="{13A6E04E-8D3A-4DEF-9DD4-2092BC8B620F}"/>
              </a:ext>
            </a:extLst>
          </p:cNvPr>
          <p:cNvCxnSpPr>
            <a:cxnSpLocks/>
          </p:cNvCxnSpPr>
          <p:nvPr/>
        </p:nvCxnSpPr>
        <p:spPr>
          <a:xfrm flipH="1">
            <a:off x="4929006" y="3359912"/>
            <a:ext cx="843113" cy="0"/>
          </a:xfrm>
          <a:prstGeom prst="straightConnector1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شكل بيضاوي 13"/>
          <p:cNvSpPr/>
          <p:nvPr/>
        </p:nvSpPr>
        <p:spPr>
          <a:xfrm>
            <a:off x="5859886" y="2279561"/>
            <a:ext cx="1622739" cy="238111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pic>
        <p:nvPicPr>
          <p:cNvPr id="15" name="Picture 2" descr="What is a Database?">
            <a:extLst>
              <a:ext uri="{FF2B5EF4-FFF2-40B4-BE49-F238E27FC236}">
                <a16:creationId xmlns:a16="http://schemas.microsoft.com/office/drawing/2014/main" id="{D5785187-1E9B-4FF1-B2C2-6029D2C15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181" y="2623132"/>
            <a:ext cx="1390148" cy="147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مربع نص 15"/>
          <p:cNvSpPr txBox="1"/>
          <p:nvPr/>
        </p:nvSpPr>
        <p:spPr>
          <a:xfrm>
            <a:off x="5759376" y="1684232"/>
            <a:ext cx="190285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b="1" i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IOT &amp; AI</a:t>
            </a:r>
            <a:endParaRPr lang="ar-SA" sz="3600" b="1" i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7" name="مستطيل 16"/>
          <p:cNvSpPr/>
          <p:nvPr/>
        </p:nvSpPr>
        <p:spPr>
          <a:xfrm>
            <a:off x="8706432" y="2513740"/>
            <a:ext cx="2539933" cy="16871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ar-SA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جعل الروبوت ذكي بتعرف على الحلبة  , المحيط و المهمة </a:t>
            </a:r>
          </a:p>
        </p:txBody>
      </p:sp>
      <p:sp>
        <p:nvSpPr>
          <p:cNvPr id="19" name="مربع نص 18"/>
          <p:cNvSpPr txBox="1"/>
          <p:nvPr/>
        </p:nvSpPr>
        <p:spPr>
          <a:xfrm>
            <a:off x="8973780" y="1805079"/>
            <a:ext cx="105242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AI</a:t>
            </a:r>
            <a:endParaRPr lang="ar-SA" dirty="0"/>
          </a:p>
        </p:txBody>
      </p:sp>
      <p:cxnSp>
        <p:nvCxnSpPr>
          <p:cNvPr id="20" name="رابط كسهم مستقيم 19">
            <a:extLst>
              <a:ext uri="{FF2B5EF4-FFF2-40B4-BE49-F238E27FC236}">
                <a16:creationId xmlns:a16="http://schemas.microsoft.com/office/drawing/2014/main" id="{CEF0F020-2CF4-4DF9-BB54-CE1E9851FB23}"/>
              </a:ext>
            </a:extLst>
          </p:cNvPr>
          <p:cNvCxnSpPr>
            <a:cxnSpLocks/>
          </p:cNvCxnSpPr>
          <p:nvPr/>
        </p:nvCxnSpPr>
        <p:spPr>
          <a:xfrm>
            <a:off x="7662235" y="3195964"/>
            <a:ext cx="87507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رابط كسهم مستقيم 21">
            <a:extLst>
              <a:ext uri="{FF2B5EF4-FFF2-40B4-BE49-F238E27FC236}">
                <a16:creationId xmlns:a16="http://schemas.microsoft.com/office/drawing/2014/main" id="{13A6E04E-8D3A-4DEF-9DD4-2092BC8B620F}"/>
              </a:ext>
            </a:extLst>
          </p:cNvPr>
          <p:cNvCxnSpPr>
            <a:cxnSpLocks/>
          </p:cNvCxnSpPr>
          <p:nvPr/>
        </p:nvCxnSpPr>
        <p:spPr>
          <a:xfrm flipH="1">
            <a:off x="7662234" y="3359912"/>
            <a:ext cx="843113" cy="0"/>
          </a:xfrm>
          <a:prstGeom prst="straightConnector1">
            <a:avLst/>
          </a:prstGeom>
          <a:ln w="635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رابط كسهم مستقيم 22">
            <a:extLst>
              <a:ext uri="{FF2B5EF4-FFF2-40B4-BE49-F238E27FC236}">
                <a16:creationId xmlns:a16="http://schemas.microsoft.com/office/drawing/2014/main" id="{AC1E318A-AA64-43C9-9062-E1F759FD5F60}"/>
              </a:ext>
            </a:extLst>
          </p:cNvPr>
          <p:cNvCxnSpPr>
            <a:cxnSpLocks/>
          </p:cNvCxnSpPr>
          <p:nvPr/>
        </p:nvCxnSpPr>
        <p:spPr>
          <a:xfrm flipH="1">
            <a:off x="9303452" y="4397245"/>
            <a:ext cx="226141" cy="610175"/>
          </a:xfrm>
          <a:prstGeom prst="straightConnector1">
            <a:avLst/>
          </a:prstGeom>
          <a:ln w="635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رابط كسهم مستقيم 23">
            <a:extLst>
              <a:ext uri="{FF2B5EF4-FFF2-40B4-BE49-F238E27FC236}">
                <a16:creationId xmlns:a16="http://schemas.microsoft.com/office/drawing/2014/main" id="{AC1E318A-AA64-43C9-9062-E1F759FD5F60}"/>
              </a:ext>
            </a:extLst>
          </p:cNvPr>
          <p:cNvCxnSpPr>
            <a:cxnSpLocks/>
          </p:cNvCxnSpPr>
          <p:nvPr/>
        </p:nvCxnSpPr>
        <p:spPr>
          <a:xfrm flipV="1">
            <a:off x="9086163" y="4373950"/>
            <a:ext cx="217289" cy="610174"/>
          </a:xfrm>
          <a:prstGeom prst="straightConnector1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مستطيل 25"/>
          <p:cNvSpPr/>
          <p:nvPr/>
        </p:nvSpPr>
        <p:spPr>
          <a:xfrm>
            <a:off x="7263685" y="5122342"/>
            <a:ext cx="1822478" cy="148107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ar-SA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تصميم الاشكال و طباعتها </a:t>
            </a:r>
          </a:p>
        </p:txBody>
      </p:sp>
      <p:sp>
        <p:nvSpPr>
          <p:cNvPr id="27" name="مربع نص 26"/>
          <p:cNvSpPr txBox="1"/>
          <p:nvPr/>
        </p:nvSpPr>
        <p:spPr>
          <a:xfrm>
            <a:off x="7275643" y="4660677"/>
            <a:ext cx="164825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mechanics</a:t>
            </a:r>
            <a:endParaRPr lang="ar-SA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32" name="مستطيل 31"/>
          <p:cNvSpPr/>
          <p:nvPr/>
        </p:nvSpPr>
        <p:spPr>
          <a:xfrm>
            <a:off x="1142117" y="4891509"/>
            <a:ext cx="4893972" cy="180550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ar-SA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اختيار القطعة الكهربائية المناسبة و برمجتها  </a:t>
            </a:r>
          </a:p>
        </p:txBody>
      </p:sp>
      <p:cxnSp>
        <p:nvCxnSpPr>
          <p:cNvPr id="33" name="رابط كسهم مستقيم 32">
            <a:extLst>
              <a:ext uri="{FF2B5EF4-FFF2-40B4-BE49-F238E27FC236}">
                <a16:creationId xmlns:a16="http://schemas.microsoft.com/office/drawing/2014/main" id="{13A6E04E-8D3A-4DEF-9DD4-2092BC8B620F}"/>
              </a:ext>
            </a:extLst>
          </p:cNvPr>
          <p:cNvCxnSpPr>
            <a:cxnSpLocks/>
          </p:cNvCxnSpPr>
          <p:nvPr/>
        </p:nvCxnSpPr>
        <p:spPr>
          <a:xfrm flipH="1">
            <a:off x="6289248" y="5997934"/>
            <a:ext cx="843113" cy="0"/>
          </a:xfrm>
          <a:prstGeom prst="straightConnector1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رابط كسهم مستقيم 33">
            <a:extLst>
              <a:ext uri="{FF2B5EF4-FFF2-40B4-BE49-F238E27FC236}">
                <a16:creationId xmlns:a16="http://schemas.microsoft.com/office/drawing/2014/main" id="{CEF0F020-2CF4-4DF9-BB54-CE1E9851FB23}"/>
              </a:ext>
            </a:extLst>
          </p:cNvPr>
          <p:cNvCxnSpPr>
            <a:cxnSpLocks/>
          </p:cNvCxnSpPr>
          <p:nvPr/>
        </p:nvCxnSpPr>
        <p:spPr>
          <a:xfrm>
            <a:off x="6289248" y="5794261"/>
            <a:ext cx="875070" cy="11647"/>
          </a:xfrm>
          <a:prstGeom prst="straightConnector1">
            <a:avLst/>
          </a:prstGeom>
          <a:ln w="635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مستطيل 36"/>
          <p:cNvSpPr/>
          <p:nvPr/>
        </p:nvSpPr>
        <p:spPr>
          <a:xfrm>
            <a:off x="2751826" y="4397245"/>
            <a:ext cx="15840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Electricity</a:t>
            </a:r>
            <a:endParaRPr lang="ar-SA" sz="3600" b="1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3218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2EA88E9C-E84A-433C-9AE0-557627739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مستطيل 1">
            <a:extLst>
              <a:ext uri="{FF2B5EF4-FFF2-40B4-BE49-F238E27FC236}">
                <a16:creationId xmlns:a16="http://schemas.microsoft.com/office/drawing/2014/main" id="{6865526E-64EB-4655-9A88-CF6023100D87}"/>
              </a:ext>
            </a:extLst>
          </p:cNvPr>
          <p:cNvSpPr/>
          <p:nvPr/>
        </p:nvSpPr>
        <p:spPr>
          <a:xfrm>
            <a:off x="4391697" y="541366"/>
            <a:ext cx="4417454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r>
              <a:rPr lang="ar-SA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    تجارب التشغيل </a:t>
            </a:r>
            <a:endParaRPr lang="ar-SA" sz="4800" dirty="0">
              <a:cs typeface="Akhbar MT" pitchFamily="2" charset="-78"/>
            </a:endParaRP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CC7BBC92-D31A-4268-B92B-357CED3BC62C}"/>
              </a:ext>
            </a:extLst>
          </p:cNvPr>
          <p:cNvSpPr txBox="1"/>
          <p:nvPr/>
        </p:nvSpPr>
        <p:spPr>
          <a:xfrm>
            <a:off x="682580" y="2129833"/>
            <a:ext cx="10084157" cy="25853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1">
            <a:spAutoFit/>
          </a:bodyPr>
          <a:lstStyle/>
          <a:p>
            <a:r>
              <a:rPr lang="ar-SA" sz="2400" i="1" dirty="0"/>
              <a:t>في تجارب التشغيل سـنـتـطرق لما يلي  :</a:t>
            </a:r>
          </a:p>
          <a:p>
            <a:endParaRPr lang="ar-SA" sz="2400" i="1" dirty="0"/>
          </a:p>
          <a:p>
            <a:pPr marL="342900" indent="-342900">
              <a:buFont typeface="Arial" pitchFamily="34" charset="0"/>
              <a:buChar char="•"/>
            </a:pPr>
            <a:r>
              <a:rPr lang="ar-SA" sz="2400" i="1" dirty="0"/>
              <a:t>الاختبار الوظيفي : </a:t>
            </a:r>
            <a:r>
              <a:rPr lang="en-US" sz="2400" i="1" dirty="0">
                <a:hlinkClick r:id="rId3" action="ppaction://hlinkfile"/>
              </a:rPr>
              <a:t>18</a:t>
            </a:r>
            <a:endParaRPr lang="ar-SA" sz="2400" i="1" dirty="0"/>
          </a:p>
          <a:p>
            <a:pPr marL="342900" indent="-342900">
              <a:buFont typeface="Arial" pitchFamily="34" charset="0"/>
              <a:buChar char="•"/>
            </a:pPr>
            <a:r>
              <a:rPr lang="ar-SA" sz="2400" i="1" dirty="0"/>
              <a:t>اختبار غير وظيفي : </a:t>
            </a:r>
            <a:r>
              <a:rPr lang="en-US" sz="2400" i="1" dirty="0">
                <a:hlinkClick r:id="rId4" action="ppaction://hlinkfile"/>
              </a:rPr>
              <a:t>19</a:t>
            </a:r>
            <a:endParaRPr lang="ar-SA" sz="2400" i="1" dirty="0"/>
          </a:p>
          <a:p>
            <a:pPr marL="342900" indent="-342900">
              <a:buFont typeface="Arial" pitchFamily="34" charset="0"/>
              <a:buChar char="•"/>
            </a:pPr>
            <a:r>
              <a:rPr lang="ar-SA" sz="2400" i="1" dirty="0"/>
              <a:t>مشروع اختبار إضافي : </a:t>
            </a:r>
            <a:r>
              <a:rPr lang="en-US" sz="2400" i="1" dirty="0">
                <a:hlinkClick r:id="rId5" action="ppaction://hlinkfile"/>
              </a:rPr>
              <a:t>20</a:t>
            </a:r>
            <a:endParaRPr lang="ar-SA" sz="2400" i="1" dirty="0"/>
          </a:p>
          <a:p>
            <a:pPr marL="342900" indent="-342900">
              <a:buFont typeface="Arial" pitchFamily="34" charset="0"/>
              <a:buChar char="•"/>
            </a:pPr>
            <a:endParaRPr lang="ar-SA" sz="2400" i="1" dirty="0"/>
          </a:p>
          <a:p>
            <a:endParaRPr lang="ar-SA" i="1" dirty="0"/>
          </a:p>
        </p:txBody>
      </p:sp>
      <p:pic>
        <p:nvPicPr>
          <p:cNvPr id="9" name="صورة 8">
            <a:extLst>
              <a:ext uri="{FF2B5EF4-FFF2-40B4-BE49-F238E27FC236}">
                <a16:creationId xmlns:a16="http://schemas.microsoft.com/office/drawing/2014/main" id="{0E2F7A7E-B1DD-4656-A7AA-2128F76507A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2167" b="91167" l="1500" r="94375">
                        <a14:foregroundMark x1="32625" y1="59167" x2="32625" y2="59167"/>
                        <a14:foregroundMark x1="29500" y1="47833" x2="29500" y2="47833"/>
                        <a14:foregroundMark x1="33625" y1="47000" x2="33625" y2="47000"/>
                        <a14:foregroundMark x1="83500" y1="48333" x2="83500" y2="48333"/>
                        <a14:foregroundMark x1="77875" y1="41500" x2="77875" y2="41500"/>
                        <a14:foregroundMark x1="77875" y1="53833" x2="77875" y2="53833"/>
                        <a14:foregroundMark x1="58375" y1="71500" x2="58375" y2="71500"/>
                        <a14:foregroundMark x1="91000" y1="65500" x2="91000" y2="65500"/>
                        <a14:foregroundMark x1="55375" y1="53833" x2="55375" y2="53833"/>
                        <a14:foregroundMark x1="59500" y1="76667" x2="59500" y2="76667"/>
                        <a14:foregroundMark x1="85000" y1="71500" x2="85000" y2="71500"/>
                        <a14:foregroundMark x1="76500" y1="60667" x2="76500" y2="60667"/>
                        <a14:foregroundMark x1="67500" y1="63500" x2="67500" y2="63500"/>
                        <a14:foregroundMark x1="62250" y1="65500" x2="62250" y2="65500"/>
                        <a14:foregroundMark x1="62000" y1="65833" x2="68000" y2="61833"/>
                        <a14:foregroundMark x1="77875" y1="54667" x2="78125" y2="40667"/>
                        <a14:foregroundMark x1="90750" y1="66333" x2="57625" y2="72000"/>
                        <a14:foregroundMark x1="54500" y1="54333" x2="58375" y2="72000"/>
                        <a14:foregroundMark x1="58375" y1="44667" x2="58375" y2="44667"/>
                        <a14:foregroundMark x1="68500" y1="45000" x2="68500" y2="45000"/>
                        <a14:foregroundMark x1="68750" y1="45500" x2="57375" y2="44667"/>
                        <a14:foregroundMark x1="52000" y1="50667" x2="52000" y2="50667"/>
                        <a14:foregroundMark x1="57875" y1="46333" x2="51500" y2="51500"/>
                        <a14:foregroundMark x1="40875" y1="47500" x2="40875" y2="47500"/>
                        <a14:backgroundMark x1="60000" y1="51000" x2="60000" y2="51000"/>
                        <a14:backgroundMark x1="70375" y1="49500" x2="70375" y2="49500"/>
                        <a14:backgroundMark x1="67750" y1="50333" x2="67750" y2="50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4" t="31596" r="7183" b="9411"/>
          <a:stretch/>
        </p:blipFill>
        <p:spPr>
          <a:xfrm>
            <a:off x="585988" y="4847341"/>
            <a:ext cx="4520485" cy="189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150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2EA88E9C-E84A-433C-9AE0-557627739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مستطيل 1">
            <a:extLst>
              <a:ext uri="{FF2B5EF4-FFF2-40B4-BE49-F238E27FC236}">
                <a16:creationId xmlns:a16="http://schemas.microsoft.com/office/drawing/2014/main" id="{6865526E-64EB-4655-9A88-CF6023100D87}"/>
              </a:ext>
            </a:extLst>
          </p:cNvPr>
          <p:cNvSpPr/>
          <p:nvPr/>
        </p:nvSpPr>
        <p:spPr>
          <a:xfrm>
            <a:off x="5420807" y="328638"/>
            <a:ext cx="32816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ar-SA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الاختبار الوظيفي </a:t>
            </a: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CC7BBC92-D31A-4268-B92B-357CED3BC62C}"/>
              </a:ext>
            </a:extLst>
          </p:cNvPr>
          <p:cNvSpPr txBox="1"/>
          <p:nvPr/>
        </p:nvSpPr>
        <p:spPr>
          <a:xfrm>
            <a:off x="4391696" y="1567541"/>
            <a:ext cx="5947093" cy="480131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A" dirty="0"/>
              <a:t>هنا خطوات الاختبار :</a:t>
            </a:r>
          </a:p>
          <a:p>
            <a:endParaRPr lang="ar-SA" dirty="0"/>
          </a:p>
          <a:p>
            <a:pPr marL="285750" indent="-285750">
              <a:buFont typeface="Wingdings" pitchFamily="2" charset="2"/>
              <a:buChar char="v"/>
            </a:pPr>
            <a:r>
              <a:rPr lang="ar-SA" dirty="0">
                <a:solidFill>
                  <a:schemeClr val="accent1">
                    <a:lumMod val="75000"/>
                  </a:schemeClr>
                </a:solidFill>
              </a:rPr>
              <a:t>الجزء الاول 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ar-SA" dirty="0"/>
              <a:t>1- اختبار تشغيلي لمحركات الذراع كل واحد على حدة 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ar-SA" dirty="0"/>
              <a:t>2- اختبار متانة وجودة قطع الذراع 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ar-SA" dirty="0"/>
              <a:t>3- اختبار الأداة المضافة لذراع  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ar-SA" dirty="0"/>
              <a:t>4- تركيب قطع الذراع و المحركات  ثم اختبار الذراع  بالكامل . </a:t>
            </a:r>
          </a:p>
          <a:p>
            <a:pPr marL="285750" indent="-285750">
              <a:buFont typeface="Arial" pitchFamily="34" charset="0"/>
              <a:buChar char="•"/>
            </a:pPr>
            <a:endParaRPr lang="ar-SA" dirty="0"/>
          </a:p>
          <a:p>
            <a:pPr marL="285750" indent="-285750">
              <a:buFont typeface="Wingdings" pitchFamily="2" charset="2"/>
              <a:buChar char="v"/>
            </a:pPr>
            <a:r>
              <a:rPr lang="ar-SA" dirty="0">
                <a:solidFill>
                  <a:schemeClr val="accent1">
                    <a:lumMod val="75000"/>
                  </a:schemeClr>
                </a:solidFill>
              </a:rPr>
              <a:t>الجزء الثاني 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ar-SA" dirty="0"/>
              <a:t>1- اختبار جودة القاعدة و الصندوق 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ar-SA" dirty="0"/>
              <a:t>2- اختبار تشغيلي للقطع الالكترونية و محركات العجلات كل واحدة على حدة 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ar-SA" dirty="0"/>
              <a:t>3- اختبار لمدى جاهزية المحركات مع العجلات 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ar-SA" dirty="0"/>
              <a:t>4- تركيب قطع القاعدة و اختبارها بالكامل . </a:t>
            </a:r>
          </a:p>
          <a:p>
            <a:endParaRPr lang="ar-SA" i="1" dirty="0"/>
          </a:p>
          <a:p>
            <a:endParaRPr lang="ar-SA" i="1" dirty="0"/>
          </a:p>
          <a:p>
            <a:pPr marL="342900" indent="-342900">
              <a:buFont typeface="+mj-lt"/>
              <a:buAutoNum type="arabicPeriod"/>
            </a:pPr>
            <a:endParaRPr lang="ar-SA" i="1" dirty="0"/>
          </a:p>
        </p:txBody>
      </p:sp>
      <p:pic>
        <p:nvPicPr>
          <p:cNvPr id="8" name="صورة 7">
            <a:extLst>
              <a:ext uri="{FF2B5EF4-FFF2-40B4-BE49-F238E27FC236}">
                <a16:creationId xmlns:a16="http://schemas.microsoft.com/office/drawing/2014/main" id="{0E2F7A7E-B1DD-4656-A7AA-2128F76507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167" b="91167" l="1500" r="94375">
                        <a14:foregroundMark x1="32625" y1="59167" x2="32625" y2="59167"/>
                        <a14:foregroundMark x1="29500" y1="47833" x2="29500" y2="47833"/>
                        <a14:foregroundMark x1="33625" y1="47000" x2="33625" y2="47000"/>
                        <a14:foregroundMark x1="83500" y1="48333" x2="83500" y2="48333"/>
                        <a14:foregroundMark x1="77875" y1="41500" x2="77875" y2="41500"/>
                        <a14:foregroundMark x1="77875" y1="53833" x2="77875" y2="53833"/>
                        <a14:foregroundMark x1="58375" y1="71500" x2="58375" y2="71500"/>
                        <a14:foregroundMark x1="91000" y1="65500" x2="91000" y2="65500"/>
                        <a14:foregroundMark x1="55375" y1="53833" x2="55375" y2="53833"/>
                        <a14:foregroundMark x1="59500" y1="76667" x2="59500" y2="76667"/>
                        <a14:foregroundMark x1="85000" y1="71500" x2="85000" y2="71500"/>
                        <a14:foregroundMark x1="76500" y1="60667" x2="76500" y2="60667"/>
                        <a14:foregroundMark x1="67500" y1="63500" x2="67500" y2="63500"/>
                        <a14:foregroundMark x1="62250" y1="65500" x2="62250" y2="65500"/>
                        <a14:foregroundMark x1="62000" y1="65833" x2="68000" y2="61833"/>
                        <a14:foregroundMark x1="77875" y1="54667" x2="78125" y2="40667"/>
                        <a14:foregroundMark x1="90750" y1="66333" x2="57625" y2="72000"/>
                        <a14:foregroundMark x1="54500" y1="54333" x2="58375" y2="72000"/>
                        <a14:foregroundMark x1="58375" y1="44667" x2="58375" y2="44667"/>
                        <a14:foregroundMark x1="68500" y1="45000" x2="68500" y2="45000"/>
                        <a14:foregroundMark x1="68750" y1="45500" x2="57375" y2="44667"/>
                        <a14:foregroundMark x1="52000" y1="50667" x2="52000" y2="50667"/>
                        <a14:foregroundMark x1="57875" y1="46333" x2="51500" y2="51500"/>
                        <a14:foregroundMark x1="40875" y1="47500" x2="40875" y2="47500"/>
                        <a14:backgroundMark x1="60000" y1="51000" x2="60000" y2="51000"/>
                        <a14:backgroundMark x1="70375" y1="49500" x2="70375" y2="49500"/>
                        <a14:backgroundMark x1="67750" y1="50333" x2="67750" y2="50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4" t="31596" r="7183" b="9411"/>
          <a:stretch/>
        </p:blipFill>
        <p:spPr>
          <a:xfrm>
            <a:off x="701897" y="4575929"/>
            <a:ext cx="4297321" cy="1893815"/>
          </a:xfrm>
          <a:prstGeom prst="rect">
            <a:avLst/>
          </a:prstGeom>
        </p:spPr>
      </p:pic>
      <p:sp>
        <p:nvSpPr>
          <p:cNvPr id="4" name="مربع نص 3"/>
          <p:cNvSpPr txBox="1"/>
          <p:nvPr/>
        </p:nvSpPr>
        <p:spPr>
          <a:xfrm>
            <a:off x="991673" y="1893194"/>
            <a:ext cx="3490175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ar-SA" dirty="0">
                <a:solidFill>
                  <a:schemeClr val="accent1">
                    <a:lumMod val="75000"/>
                  </a:schemeClr>
                </a:solidFill>
              </a:rPr>
              <a:t>الجزء الثالث 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ar-SA" dirty="0"/>
              <a:t>1- اختبار مدى عمل الواجهة 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ar-SA" dirty="0"/>
              <a:t>2- اختبار مدى البطء بين الواجهة و الروبوت .</a:t>
            </a:r>
          </a:p>
          <a:p>
            <a:pPr marL="285750" indent="-285750">
              <a:buFont typeface="Arial" pitchFamily="34" charset="0"/>
              <a:buChar char="•"/>
            </a:pPr>
            <a:endParaRPr lang="ar-SA" dirty="0"/>
          </a:p>
          <a:p>
            <a:pPr marL="285750" indent="-285750">
              <a:buFont typeface="Wingdings" pitchFamily="2" charset="2"/>
              <a:buChar char="v"/>
            </a:pPr>
            <a:r>
              <a:rPr lang="ar-SA" dirty="0">
                <a:solidFill>
                  <a:schemeClr val="accent1">
                    <a:lumMod val="75000"/>
                  </a:schemeClr>
                </a:solidFill>
              </a:rPr>
              <a:t>الجزء الرابع 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ar-SA" dirty="0"/>
              <a:t>تركيب الذراع على القاعدة واختبار الروبوت بشكل كامل .</a:t>
            </a:r>
          </a:p>
        </p:txBody>
      </p:sp>
    </p:spTree>
    <p:extLst>
      <p:ext uri="{BB962C8B-B14F-4D97-AF65-F5344CB8AC3E}">
        <p14:creationId xmlns:p14="http://schemas.microsoft.com/office/powerpoint/2010/main" val="2003487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2EA88E9C-E84A-433C-9AE0-557627739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مستطيل 1">
            <a:extLst>
              <a:ext uri="{FF2B5EF4-FFF2-40B4-BE49-F238E27FC236}">
                <a16:creationId xmlns:a16="http://schemas.microsoft.com/office/drawing/2014/main" id="{6865526E-64EB-4655-9A88-CF6023100D87}"/>
              </a:ext>
            </a:extLst>
          </p:cNvPr>
          <p:cNvSpPr/>
          <p:nvPr/>
        </p:nvSpPr>
        <p:spPr>
          <a:xfrm>
            <a:off x="5167533" y="328638"/>
            <a:ext cx="35349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ar-SA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اختبار غير وظيفي </a:t>
            </a:r>
          </a:p>
        </p:txBody>
      </p:sp>
      <p:pic>
        <p:nvPicPr>
          <p:cNvPr id="8" name="صورة 7">
            <a:extLst>
              <a:ext uri="{FF2B5EF4-FFF2-40B4-BE49-F238E27FC236}">
                <a16:creationId xmlns:a16="http://schemas.microsoft.com/office/drawing/2014/main" id="{0E2F7A7E-B1DD-4656-A7AA-2128F76507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167" b="91167" l="1500" r="94375">
                        <a14:foregroundMark x1="32625" y1="59167" x2="32625" y2="59167"/>
                        <a14:foregroundMark x1="29500" y1="47833" x2="29500" y2="47833"/>
                        <a14:foregroundMark x1="33625" y1="47000" x2="33625" y2="47000"/>
                        <a14:foregroundMark x1="83500" y1="48333" x2="83500" y2="48333"/>
                        <a14:foregroundMark x1="77875" y1="41500" x2="77875" y2="41500"/>
                        <a14:foregroundMark x1="77875" y1="53833" x2="77875" y2="53833"/>
                        <a14:foregroundMark x1="58375" y1="71500" x2="58375" y2="71500"/>
                        <a14:foregroundMark x1="91000" y1="65500" x2="91000" y2="65500"/>
                        <a14:foregroundMark x1="55375" y1="53833" x2="55375" y2="53833"/>
                        <a14:foregroundMark x1="59500" y1="76667" x2="59500" y2="76667"/>
                        <a14:foregroundMark x1="85000" y1="71500" x2="85000" y2="71500"/>
                        <a14:foregroundMark x1="76500" y1="60667" x2="76500" y2="60667"/>
                        <a14:foregroundMark x1="67500" y1="63500" x2="67500" y2="63500"/>
                        <a14:foregroundMark x1="62250" y1="65500" x2="62250" y2="65500"/>
                        <a14:foregroundMark x1="62000" y1="65833" x2="68000" y2="61833"/>
                        <a14:foregroundMark x1="77875" y1="54667" x2="78125" y2="40667"/>
                        <a14:foregroundMark x1="90750" y1="66333" x2="57625" y2="72000"/>
                        <a14:foregroundMark x1="54500" y1="54333" x2="58375" y2="72000"/>
                        <a14:foregroundMark x1="58375" y1="44667" x2="58375" y2="44667"/>
                        <a14:foregroundMark x1="68500" y1="45000" x2="68500" y2="45000"/>
                        <a14:foregroundMark x1="68750" y1="45500" x2="57375" y2="44667"/>
                        <a14:foregroundMark x1="52000" y1="50667" x2="52000" y2="50667"/>
                        <a14:foregroundMark x1="57875" y1="46333" x2="51500" y2="51500"/>
                        <a14:foregroundMark x1="40875" y1="47500" x2="40875" y2="47500"/>
                        <a14:backgroundMark x1="60000" y1="51000" x2="60000" y2="51000"/>
                        <a14:backgroundMark x1="70375" y1="49500" x2="70375" y2="49500"/>
                        <a14:backgroundMark x1="67750" y1="50333" x2="67750" y2="50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4" t="31596" r="7183" b="9411"/>
          <a:stretch/>
        </p:blipFill>
        <p:spPr>
          <a:xfrm>
            <a:off x="701897" y="4575929"/>
            <a:ext cx="4297321" cy="1893815"/>
          </a:xfrm>
          <a:prstGeom prst="rect">
            <a:avLst/>
          </a:prstGeom>
        </p:spPr>
      </p:pic>
      <p:sp>
        <p:nvSpPr>
          <p:cNvPr id="6" name="مربع نص 5"/>
          <p:cNvSpPr txBox="1"/>
          <p:nvPr/>
        </p:nvSpPr>
        <p:spPr>
          <a:xfrm>
            <a:off x="2850557" y="1803042"/>
            <a:ext cx="6447989" cy="31393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ar-SA" dirty="0"/>
              <a:t>اختبار مدى تناسق القطع و المحركات و البرمجة مع بعضها البعض .</a:t>
            </a:r>
          </a:p>
          <a:p>
            <a:endParaRPr lang="ar-SA" dirty="0"/>
          </a:p>
          <a:p>
            <a:pPr marL="285750" indent="-285750">
              <a:buFont typeface="Arial" pitchFamily="34" charset="0"/>
              <a:buChar char="•"/>
            </a:pPr>
            <a:r>
              <a:rPr lang="ar-SA" dirty="0"/>
              <a:t>زيادة الوزن بشكل تدريجي لمعرفة اقصى حمل يستطيع الروبوت تحمله. </a:t>
            </a:r>
          </a:p>
          <a:p>
            <a:endParaRPr lang="ar-SA" dirty="0"/>
          </a:p>
          <a:p>
            <a:pPr marL="285750" indent="-285750">
              <a:buFont typeface="Arial" pitchFamily="34" charset="0"/>
              <a:buChar char="•"/>
            </a:pPr>
            <a:r>
              <a:rPr lang="ar-SA" dirty="0"/>
              <a:t>اختبار مدى وضوح و سهولة استخدام واجهة التحكم لأشخاص لم يسبق لهم استخدامها . </a:t>
            </a:r>
          </a:p>
          <a:p>
            <a:endParaRPr lang="ar-SA" dirty="0"/>
          </a:p>
          <a:p>
            <a:pPr marL="285750" indent="-285750">
              <a:buFont typeface="Arial" pitchFamily="34" charset="0"/>
              <a:buChar char="•"/>
            </a:pPr>
            <a:r>
              <a:rPr lang="ar-SA" dirty="0"/>
              <a:t>العمل المتواصل على الروبوت عن طريق مجموعة مختبرين لمعرفة ما مدى الاستمرارية في العمل . </a:t>
            </a:r>
          </a:p>
          <a:p>
            <a:endParaRPr lang="ar-SA" dirty="0"/>
          </a:p>
          <a:p>
            <a:r>
              <a:rPr lang="ar-S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29843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2EA88E9C-E84A-433C-9AE0-557627739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مربع نص 2"/>
          <p:cNvSpPr txBox="1"/>
          <p:nvPr/>
        </p:nvSpPr>
        <p:spPr>
          <a:xfrm>
            <a:off x="2884867" y="1068947"/>
            <a:ext cx="7340958" cy="39703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A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الملف الختامي يشمل : </a:t>
            </a:r>
          </a:p>
          <a:p>
            <a:endParaRPr lang="ar-SA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khbar MT" pitchFamily="2" charset="-78"/>
            </a:endParaRPr>
          </a:p>
          <a:p>
            <a:r>
              <a:rPr lang="ar-SA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1- عمليات التشغيل :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  <a:hlinkClick r:id="rId3" action="ppaction://hlinkfile"/>
              </a:rPr>
              <a:t>3</a:t>
            </a:r>
            <a:r>
              <a:rPr lang="ar-SA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 </a:t>
            </a:r>
            <a:endParaRPr lang="ar-SA" sz="3200" dirty="0">
              <a:cs typeface="Akhbar MT" pitchFamily="2" charset="-78"/>
            </a:endParaRPr>
          </a:p>
          <a:p>
            <a:r>
              <a:rPr lang="ar-SA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2- تجارب التشغيل :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  <a:hlinkClick r:id="rId4" action="ppaction://hlinkfile"/>
              </a:rPr>
              <a:t>17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 </a:t>
            </a:r>
            <a:endParaRPr lang="ar-SA" sz="3200" dirty="0">
              <a:cs typeface="Akhbar MT" pitchFamily="2" charset="-78"/>
            </a:endParaRPr>
          </a:p>
          <a:p>
            <a:r>
              <a:rPr lang="ar-SA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3- الاخطاء المتوقعـة :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  <a:hlinkClick r:id="rId5" action="ppaction://hlinkfile"/>
              </a:rPr>
              <a:t>21</a:t>
            </a:r>
            <a:endParaRPr lang="ar-SA" sz="3200" dirty="0">
              <a:cs typeface="Akhbar MT" pitchFamily="2" charset="-78"/>
            </a:endParaRPr>
          </a:p>
          <a:p>
            <a:r>
              <a:rPr lang="ar-SA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4- دليـل المسـتخدم :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  <a:hlinkClick r:id="rId6" action="ppaction://hlinkfile"/>
              </a:rPr>
              <a:t>22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 </a:t>
            </a:r>
            <a:endParaRPr lang="ar-SA" sz="3200" dirty="0">
              <a:cs typeface="Akhbar MT" pitchFamily="2" charset="-78"/>
            </a:endParaRPr>
          </a:p>
          <a:p>
            <a:r>
              <a:rPr lang="ar-SA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5- الـضـمــــــــــان :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  <a:hlinkClick r:id="rId7" action="ppaction://hlinkfile"/>
              </a:rPr>
              <a:t>23</a:t>
            </a:r>
            <a:endParaRPr lang="ar-SA" sz="3200" dirty="0">
              <a:cs typeface="Akhbar MT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15533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2EA88E9C-E84A-433C-9AE0-557627739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مستطيل 1">
            <a:extLst>
              <a:ext uri="{FF2B5EF4-FFF2-40B4-BE49-F238E27FC236}">
                <a16:creationId xmlns:a16="http://schemas.microsoft.com/office/drawing/2014/main" id="{6865526E-64EB-4655-9A88-CF6023100D87}"/>
              </a:ext>
            </a:extLst>
          </p:cNvPr>
          <p:cNvSpPr/>
          <p:nvPr/>
        </p:nvSpPr>
        <p:spPr>
          <a:xfrm>
            <a:off x="4838918" y="328638"/>
            <a:ext cx="38635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ar-SA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مشروع اختبار إضافي </a:t>
            </a:r>
          </a:p>
        </p:txBody>
      </p:sp>
      <p:pic>
        <p:nvPicPr>
          <p:cNvPr id="8" name="صورة 7">
            <a:extLst>
              <a:ext uri="{FF2B5EF4-FFF2-40B4-BE49-F238E27FC236}">
                <a16:creationId xmlns:a16="http://schemas.microsoft.com/office/drawing/2014/main" id="{0E2F7A7E-B1DD-4656-A7AA-2128F76507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167" b="91167" l="1500" r="94375">
                        <a14:foregroundMark x1="32625" y1="59167" x2="32625" y2="59167"/>
                        <a14:foregroundMark x1="29500" y1="47833" x2="29500" y2="47833"/>
                        <a14:foregroundMark x1="33625" y1="47000" x2="33625" y2="47000"/>
                        <a14:foregroundMark x1="83500" y1="48333" x2="83500" y2="48333"/>
                        <a14:foregroundMark x1="77875" y1="41500" x2="77875" y2="41500"/>
                        <a14:foregroundMark x1="77875" y1="53833" x2="77875" y2="53833"/>
                        <a14:foregroundMark x1="58375" y1="71500" x2="58375" y2="71500"/>
                        <a14:foregroundMark x1="91000" y1="65500" x2="91000" y2="65500"/>
                        <a14:foregroundMark x1="55375" y1="53833" x2="55375" y2="53833"/>
                        <a14:foregroundMark x1="59500" y1="76667" x2="59500" y2="76667"/>
                        <a14:foregroundMark x1="85000" y1="71500" x2="85000" y2="71500"/>
                        <a14:foregroundMark x1="76500" y1="60667" x2="76500" y2="60667"/>
                        <a14:foregroundMark x1="67500" y1="63500" x2="67500" y2="63500"/>
                        <a14:foregroundMark x1="62250" y1="65500" x2="62250" y2="65500"/>
                        <a14:foregroundMark x1="62000" y1="65833" x2="68000" y2="61833"/>
                        <a14:foregroundMark x1="77875" y1="54667" x2="78125" y2="40667"/>
                        <a14:foregroundMark x1="90750" y1="66333" x2="57625" y2="72000"/>
                        <a14:foregroundMark x1="54500" y1="54333" x2="58375" y2="72000"/>
                        <a14:foregroundMark x1="58375" y1="44667" x2="58375" y2="44667"/>
                        <a14:foregroundMark x1="68500" y1="45000" x2="68500" y2="45000"/>
                        <a14:foregroundMark x1="68750" y1="45500" x2="57375" y2="44667"/>
                        <a14:foregroundMark x1="52000" y1="50667" x2="52000" y2="50667"/>
                        <a14:foregroundMark x1="57875" y1="46333" x2="51500" y2="51500"/>
                        <a14:foregroundMark x1="40875" y1="47500" x2="40875" y2="47500"/>
                        <a14:backgroundMark x1="60000" y1="51000" x2="60000" y2="51000"/>
                        <a14:backgroundMark x1="70375" y1="49500" x2="70375" y2="49500"/>
                        <a14:backgroundMark x1="67750" y1="50333" x2="67750" y2="50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4" t="31596" r="7183" b="9411"/>
          <a:stretch/>
        </p:blipFill>
        <p:spPr>
          <a:xfrm>
            <a:off x="701897" y="4575929"/>
            <a:ext cx="4297321" cy="1893815"/>
          </a:xfrm>
          <a:prstGeom prst="rect">
            <a:avLst/>
          </a:prstGeom>
        </p:spPr>
      </p:pic>
      <p:sp>
        <p:nvSpPr>
          <p:cNvPr id="3" name="مربع نص 2"/>
          <p:cNvSpPr txBox="1"/>
          <p:nvPr/>
        </p:nvSpPr>
        <p:spPr>
          <a:xfrm>
            <a:off x="3992451" y="2202287"/>
            <a:ext cx="5975798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ar-SA" dirty="0"/>
              <a:t>يتم الاستعانة في هذا الاختبار بروبوت اخر من فريق اخر تم اختباره و هو جاهز للعمل .</a:t>
            </a:r>
          </a:p>
          <a:p>
            <a:endParaRPr lang="ar-SA" dirty="0"/>
          </a:p>
          <a:p>
            <a:pPr marL="285750" indent="-285750">
              <a:buFont typeface="Arial" pitchFamily="34" charset="0"/>
              <a:buChar char="•"/>
            </a:pPr>
            <a:r>
              <a:rPr lang="ar-SA" dirty="0"/>
              <a:t>اجراء اختبار عن طريق بداء نزال نموذجي بين الروبوت الجديد و المستعان به . </a:t>
            </a:r>
          </a:p>
          <a:p>
            <a:endParaRPr lang="ar-SA" dirty="0"/>
          </a:p>
          <a:p>
            <a:pPr marL="285750" indent="-285750">
              <a:buFont typeface="Arial" pitchFamily="34" charset="0"/>
              <a:buChar char="•"/>
            </a:pPr>
            <a:r>
              <a:rPr lang="ar-SA" dirty="0"/>
              <a:t>تسجيل و ملاحظة مدى استطاعة الروبوت على المنافسة و الحركة بمرنة و الالتفاف .</a:t>
            </a:r>
          </a:p>
        </p:txBody>
      </p:sp>
    </p:spTree>
    <p:extLst>
      <p:ext uri="{BB962C8B-B14F-4D97-AF65-F5344CB8AC3E}">
        <p14:creationId xmlns:p14="http://schemas.microsoft.com/office/powerpoint/2010/main" val="4056735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2EA88E9C-E84A-433C-9AE0-557627739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7" name="مربع نص 6"/>
          <p:cNvSpPr txBox="1"/>
          <p:nvPr/>
        </p:nvSpPr>
        <p:spPr>
          <a:xfrm>
            <a:off x="1918953" y="1503301"/>
            <a:ext cx="8325244" cy="424731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ar-SA" dirty="0"/>
              <a:t>من خلال تجارب التشغيل السابقة يستطيع المختبر توقع بعض الاخطاء :</a:t>
            </a:r>
          </a:p>
          <a:p>
            <a:endParaRPr lang="ar-SA" dirty="0"/>
          </a:p>
          <a:p>
            <a:pPr marL="285750" indent="-285750">
              <a:buFont typeface="Wingdings" pitchFamily="2" charset="2"/>
              <a:buChar char="v"/>
            </a:pPr>
            <a:r>
              <a:rPr lang="ar-SA" dirty="0">
                <a:solidFill>
                  <a:schemeClr val="accent1">
                    <a:lumMod val="75000"/>
                  </a:schemeClr>
                </a:solidFill>
              </a:rPr>
              <a:t>في واجهة المستخدم :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ar-SA" dirty="0"/>
              <a:t>قد يحصل تعطل في الانترنت او حصول بعض البطء في العملية نتيجة ضعف الاتصال او كثرة المستخدمين . </a:t>
            </a:r>
          </a:p>
          <a:p>
            <a:pPr marL="285750" indent="-285750">
              <a:buFont typeface="Arial" pitchFamily="34" charset="0"/>
              <a:buChar char="•"/>
            </a:pPr>
            <a:endParaRPr lang="ar-SA" dirty="0"/>
          </a:p>
          <a:p>
            <a:pPr marL="285750" indent="-285750">
              <a:buFont typeface="Wingdings" pitchFamily="2" charset="2"/>
              <a:buChar char="v"/>
            </a:pPr>
            <a:r>
              <a:rPr lang="ar-SA" dirty="0">
                <a:solidFill>
                  <a:schemeClr val="accent1">
                    <a:lumMod val="75000"/>
                  </a:schemeClr>
                </a:solidFill>
              </a:rPr>
              <a:t>في القطع الميكانيكية :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ar-SA" dirty="0"/>
              <a:t>تركيب القطع و الهيكل بشكل خاطئ 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ar-SA" dirty="0"/>
              <a:t>قد يحصل تلف في بعض الاجزاء نتيجة حرارة المحركات او احتكاك القطع 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ar-SA" dirty="0"/>
              <a:t>يحصل تعليق لبعض المسننات و المفاصل فيجب الحرص على تنظيفها .</a:t>
            </a:r>
          </a:p>
          <a:p>
            <a:r>
              <a:rPr lang="ar-SA" dirty="0"/>
              <a:t> 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ar-SA" dirty="0">
                <a:solidFill>
                  <a:schemeClr val="accent1">
                    <a:lumMod val="75000"/>
                  </a:schemeClr>
                </a:solidFill>
              </a:rPr>
              <a:t>في القطع الالكترونية 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ar-SA" dirty="0"/>
              <a:t>تركيب احد القطع الإلكترونية بشكل خاطئ 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ar-SA" dirty="0"/>
              <a:t>تلف او احتراق المحركات نتيجة العمل او الحرارة  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ar-SA" dirty="0"/>
              <a:t>حدوث التماس لكثير من الاجزاء الالكترونية  نتيجة اللعب بعنف او الوقوع من حلبة مرتفعة .</a:t>
            </a:r>
          </a:p>
          <a:p>
            <a:endParaRPr lang="ar-SA" dirty="0"/>
          </a:p>
        </p:txBody>
      </p:sp>
      <p:sp>
        <p:nvSpPr>
          <p:cNvPr id="8" name="مستطيل 7">
            <a:extLst>
              <a:ext uri="{FF2B5EF4-FFF2-40B4-BE49-F238E27FC236}">
                <a16:creationId xmlns:a16="http://schemas.microsoft.com/office/drawing/2014/main" id="{6865526E-64EB-4655-9A88-CF6023100D87}"/>
              </a:ext>
            </a:extLst>
          </p:cNvPr>
          <p:cNvSpPr/>
          <p:nvPr/>
        </p:nvSpPr>
        <p:spPr>
          <a:xfrm>
            <a:off x="4494727" y="429313"/>
            <a:ext cx="4417454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ar-SA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الاخطاء المتوقعة </a:t>
            </a:r>
            <a:endParaRPr lang="ar-SA" sz="5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صورة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24" b="100000" l="3407" r="97253">
                        <a14:foregroundMark x1="83846" y1="97647" x2="83846" y2="97647"/>
                        <a14:foregroundMark x1="83736" y1="81412" x2="83736" y2="81412"/>
                        <a14:foregroundMark x1="83736" y1="82353" x2="83516" y2="96706"/>
                        <a14:foregroundMark x1="83516" y1="81647" x2="83516" y2="97647"/>
                        <a14:foregroundMark x1="83516" y1="97412" x2="83516" y2="97412"/>
                        <a14:foregroundMark x1="48022" y1="97882" x2="48022" y2="97882"/>
                        <a14:foregroundMark x1="48571" y1="68706" x2="48571" y2="68706"/>
                        <a14:foregroundMark x1="48791" y1="69412" x2="48132" y2="97412"/>
                        <a14:foregroundMark x1="48352" y1="64941" x2="48352" y2="64941"/>
                        <a14:foregroundMark x1="51429" y1="68706" x2="51429" y2="68706"/>
                        <a14:foregroundMark x1="51868" y1="68941" x2="48462" y2="65412"/>
                        <a14:foregroundMark x1="53516" y1="68941" x2="53516" y2="68941"/>
                        <a14:foregroundMark x1="52637" y1="69412" x2="52637" y2="69412"/>
                        <a14:backgroundMark x1="52527" y1="92000" x2="52527" y2="92000"/>
                        <a14:backgroundMark x1="51978" y1="65176" x2="51978" y2="65176"/>
                        <a14:backgroundMark x1="61648" y1="61412" x2="61648" y2="61412"/>
                        <a14:backgroundMark x1="79121" y1="52706" x2="79121" y2="52706"/>
                        <a14:backgroundMark x1="81868" y1="51294" x2="81868" y2="51294"/>
                        <a14:backgroundMark x1="92198" y1="95059" x2="92198" y2="95059"/>
                        <a14:backgroundMark x1="81429" y1="93176" x2="81429" y2="93176"/>
                        <a14:backgroundMark x1="55934" y1="64235" x2="55934" y2="64235"/>
                        <a14:backgroundMark x1="54505" y1="67529" x2="54505" y2="67529"/>
                        <a14:backgroundMark x1="59451" y1="71529" x2="59451" y2="71529"/>
                        <a14:backgroundMark x1="17253" y1="47765" x2="17253" y2="47765"/>
                        <a14:backgroundMark x1="20989" y1="73412" x2="20989" y2="73412"/>
                        <a14:backgroundMark x1="11648" y1="40941" x2="11648" y2="40941"/>
                        <a14:backgroundMark x1="41758" y1="35529" x2="41758" y2="35529"/>
                        <a14:backgroundMark x1="67582" y1="18824" x2="67582" y2="188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85" y="0"/>
            <a:ext cx="3773510" cy="230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546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2EA88E9C-E84A-433C-9AE0-557627739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4" name="مربع نص 3"/>
          <p:cNvSpPr txBox="1"/>
          <p:nvPr/>
        </p:nvSpPr>
        <p:spPr>
          <a:xfrm>
            <a:off x="2472744" y="1944709"/>
            <a:ext cx="7714445" cy="31393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ar-SA" dirty="0">
                <a:solidFill>
                  <a:schemeClr val="accent1">
                    <a:lumMod val="75000"/>
                  </a:schemeClr>
                </a:solidFill>
              </a:rPr>
              <a:t>تشغيل الروبوت 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ar-SA" dirty="0"/>
              <a:t>بعد اخراج الروبوت من الصندوق تأكد من تخليصه من جميع الحمايات كي لا تعيق عمله 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ar-SA" dirty="0"/>
              <a:t>افتح مفتاح التشغيل لتشغيل الروبوت 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ar-SA" dirty="0"/>
              <a:t>افتح الرابط التالي لدخول على واجهة المستخدم لتحكم بالروبوت 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ar-SA" dirty="0">
                <a:hlinkClick r:id="rId3" action="ppaction://hlinkfile"/>
              </a:rPr>
              <a:t>الاساليب الذكية\</a:t>
            </a:r>
            <a:r>
              <a:rPr lang="en-US" dirty="0">
                <a:hlinkClick r:id="rId3" action="ppaction://hlinkfile"/>
              </a:rPr>
              <a:t>WORKS\WEEK 3\13\</a:t>
            </a:r>
            <a:r>
              <a:rPr lang="ar-SA" dirty="0">
                <a:hlinkClick r:id="rId3" action="ppaction://hlinkfile"/>
              </a:rPr>
              <a:t>المهام\</a:t>
            </a:r>
            <a:r>
              <a:rPr lang="en-US" dirty="0">
                <a:hlinkClick r:id="rId3" action="ppaction://hlinkfile"/>
              </a:rPr>
              <a:t>ROBOT.html</a:t>
            </a:r>
            <a:r>
              <a:rPr lang="ar-SA" dirty="0"/>
              <a:t> .</a:t>
            </a:r>
          </a:p>
          <a:p>
            <a:endParaRPr lang="ar-SA" dirty="0"/>
          </a:p>
          <a:p>
            <a:pPr marL="285750" indent="-285750">
              <a:buFont typeface="Wingdings" pitchFamily="2" charset="2"/>
              <a:buChar char="v"/>
            </a:pPr>
            <a:r>
              <a:rPr lang="ar-SA" dirty="0">
                <a:solidFill>
                  <a:schemeClr val="accent1">
                    <a:lumMod val="75000"/>
                  </a:schemeClr>
                </a:solidFill>
              </a:rPr>
              <a:t>الاشتراك في المسابقة 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ar-SA" dirty="0"/>
              <a:t>بعد معرفة طريقة الاستخدام  و الاطلاع على الشروط و القوانين من </a:t>
            </a:r>
            <a:r>
              <a:rPr lang="ar-SA" dirty="0">
                <a:hlinkClick r:id="rId4" action="ppaction://hlinkfile"/>
              </a:rPr>
              <a:t>هنا </a:t>
            </a:r>
            <a:r>
              <a:rPr lang="ar-SA" dirty="0"/>
              <a:t>يمكنك المشاركة  .</a:t>
            </a:r>
          </a:p>
          <a:p>
            <a:endParaRPr lang="ar-SA" dirty="0"/>
          </a:p>
          <a:p>
            <a:pPr marL="285750" indent="-285750">
              <a:buFont typeface="Wingdings" pitchFamily="2" charset="2"/>
              <a:buChar char="v"/>
            </a:pPr>
            <a:r>
              <a:rPr lang="ar-SA" dirty="0">
                <a:solidFill>
                  <a:schemeClr val="accent1">
                    <a:lumMod val="75000"/>
                  </a:schemeClr>
                </a:solidFill>
              </a:rPr>
              <a:t>الاستفسارات الاخرى : </a:t>
            </a:r>
          </a:p>
          <a:p>
            <a:r>
              <a:rPr lang="ar-SA" dirty="0"/>
              <a:t>يمكنك التواصل معنى على : </a:t>
            </a:r>
            <a:r>
              <a:rPr lang="en-US" dirty="0">
                <a:hlinkClick r:id="rId5"/>
              </a:rPr>
              <a:t>https://www.s-m.com.sa/#con</a:t>
            </a:r>
            <a:r>
              <a:rPr lang="ar-SA" dirty="0"/>
              <a:t> .</a:t>
            </a:r>
          </a:p>
        </p:txBody>
      </p:sp>
      <p:pic>
        <p:nvPicPr>
          <p:cNvPr id="6" name="صورة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44" y="5613736"/>
            <a:ext cx="4687910" cy="1244264"/>
          </a:xfrm>
          <a:prstGeom prst="rect">
            <a:avLst/>
          </a:prstGeom>
        </p:spPr>
      </p:pic>
      <p:sp>
        <p:nvSpPr>
          <p:cNvPr id="8" name="مستطيل 7">
            <a:extLst>
              <a:ext uri="{FF2B5EF4-FFF2-40B4-BE49-F238E27FC236}">
                <a16:creationId xmlns:a16="http://schemas.microsoft.com/office/drawing/2014/main" id="{6865526E-64EB-4655-9A88-CF6023100D87}"/>
              </a:ext>
            </a:extLst>
          </p:cNvPr>
          <p:cNvSpPr/>
          <p:nvPr/>
        </p:nvSpPr>
        <p:spPr>
          <a:xfrm>
            <a:off x="4417454" y="348183"/>
            <a:ext cx="4417454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ar-SA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دليل المستخدم </a:t>
            </a:r>
            <a:endParaRPr lang="ar-SA" sz="5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79113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2EA88E9C-E84A-433C-9AE0-557627739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مربع نص 1"/>
          <p:cNvSpPr txBox="1"/>
          <p:nvPr/>
        </p:nvSpPr>
        <p:spPr>
          <a:xfrm>
            <a:off x="2678806" y="1558344"/>
            <a:ext cx="6993228" cy="467820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ar-SA" dirty="0"/>
              <a:t> الضمان ضمان تشغيل للإرجاع او الاستبدال 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ar-SA" dirty="0"/>
              <a:t> مدة الضمان 6 شهور ضمن صيانة مجانية 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ar-SA" dirty="0"/>
              <a:t> يبطل الضمان عند العبث بالروبوت , الاضافة  عليه او فتحه 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ar-SA" dirty="0"/>
              <a:t>لا يشمل الضمان الاستخدام السيْ للروبوت 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ar-SA" dirty="0"/>
              <a:t> الروبوت لا يحمل أي معيار مقاوم للمياه و الغبار لذلك يبطل الضمان عند وجود الماء.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ar-SA" dirty="0"/>
              <a:t>يبطل الضمان عند تحطم الروبوت . </a:t>
            </a:r>
          </a:p>
          <a:p>
            <a:endParaRPr lang="ar-SA" dirty="0"/>
          </a:p>
          <a:p>
            <a:pPr marL="285750" indent="-285750">
              <a:buFont typeface="Wingdings" pitchFamily="2" charset="2"/>
              <a:buChar char="Ø"/>
            </a:pPr>
            <a:r>
              <a:rPr lang="ar-SA" sz="1400" dirty="0">
                <a:solidFill>
                  <a:schemeClr val="accent1">
                    <a:lumMod val="75000"/>
                  </a:schemeClr>
                </a:solidFill>
              </a:rPr>
              <a:t>لابد من معرفة ضمان القطع و عمل اختبار فعلي لمعرفة جودة الروبوت و القطع المستخدمة فيه كي يكون الضمان اقرب للحقيقة . </a:t>
            </a:r>
          </a:p>
          <a:p>
            <a:endParaRPr lang="ar-SA" dirty="0"/>
          </a:p>
          <a:p>
            <a:r>
              <a:rPr lang="ar-SA" dirty="0"/>
              <a:t>_____________________________________________________</a:t>
            </a:r>
          </a:p>
          <a:p>
            <a:endParaRPr lang="ar-SA" dirty="0"/>
          </a:p>
          <a:p>
            <a:endParaRPr lang="ar-SA" dirty="0"/>
          </a:p>
          <a:p>
            <a:pPr marL="285750" indent="-285750">
              <a:buFont typeface="Wingdings" pitchFamily="2" charset="2"/>
              <a:buChar char="v"/>
            </a:pPr>
            <a:r>
              <a:rPr lang="ar-SA" dirty="0">
                <a:solidFill>
                  <a:schemeClr val="accent1">
                    <a:lumMod val="75000"/>
                  </a:schemeClr>
                </a:solidFill>
              </a:rPr>
              <a:t> الصيانة متوفرة في أي وقت عن طريق الطلب </a:t>
            </a:r>
          </a:p>
          <a:p>
            <a:r>
              <a:rPr lang="en-US" dirty="0">
                <a:hlinkClick r:id="rId3"/>
              </a:rPr>
              <a:t>https://www.s-m.com.sa/#con</a:t>
            </a:r>
            <a:endParaRPr lang="ar-SA" dirty="0"/>
          </a:p>
          <a:p>
            <a:endParaRPr lang="ar-SA" dirty="0"/>
          </a:p>
          <a:p>
            <a:endParaRPr lang="ar-SA" dirty="0"/>
          </a:p>
        </p:txBody>
      </p:sp>
      <p:sp>
        <p:nvSpPr>
          <p:cNvPr id="22" name="مستطيل 21">
            <a:extLst>
              <a:ext uri="{FF2B5EF4-FFF2-40B4-BE49-F238E27FC236}">
                <a16:creationId xmlns:a16="http://schemas.microsoft.com/office/drawing/2014/main" id="{6865526E-64EB-4655-9A88-CF6023100D87}"/>
              </a:ext>
            </a:extLst>
          </p:cNvPr>
          <p:cNvSpPr/>
          <p:nvPr/>
        </p:nvSpPr>
        <p:spPr>
          <a:xfrm>
            <a:off x="4172754" y="335757"/>
            <a:ext cx="4417455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r>
              <a:rPr lang="ar-SA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الـضـمــــــــــان</a:t>
            </a:r>
          </a:p>
        </p:txBody>
      </p:sp>
      <p:pic>
        <p:nvPicPr>
          <p:cNvPr id="24" name="Picture 2" descr="أيقونات الكمبيوتر, جائزة, وسام صورة بابوا نيو غينيا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754" y="335757"/>
            <a:ext cx="965916" cy="71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تطبيق ادارة نظام الصيانة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521" b="100000" l="0" r="98329">
                        <a14:foregroundMark x1="49025" y1="44106" x2="49025" y2="441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351250"/>
            <a:ext cx="3419475" cy="250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173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2EA88E9C-E84A-433C-9AE0-557627739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مستطيل 1">
            <a:extLst>
              <a:ext uri="{FF2B5EF4-FFF2-40B4-BE49-F238E27FC236}">
                <a16:creationId xmlns:a16="http://schemas.microsoft.com/office/drawing/2014/main" id="{6865526E-64EB-4655-9A88-CF6023100D87}"/>
              </a:ext>
            </a:extLst>
          </p:cNvPr>
          <p:cNvSpPr/>
          <p:nvPr/>
        </p:nvSpPr>
        <p:spPr>
          <a:xfrm>
            <a:off x="4391697" y="541366"/>
            <a:ext cx="4417454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ar-SA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عمليات التشغيل</a:t>
            </a:r>
            <a:endParaRPr lang="ar-SA" sz="5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CC7BBC92-D31A-4268-B92B-357CED3BC62C}"/>
              </a:ext>
            </a:extLst>
          </p:cNvPr>
          <p:cNvSpPr txBox="1"/>
          <p:nvPr/>
        </p:nvSpPr>
        <p:spPr>
          <a:xfrm>
            <a:off x="682580" y="2129833"/>
            <a:ext cx="10084157" cy="33239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1">
            <a:spAutoFit/>
          </a:bodyPr>
          <a:lstStyle/>
          <a:p>
            <a:r>
              <a:rPr lang="ar-SA" sz="2400" i="1" dirty="0"/>
              <a:t>في عمليات التشغيل سـنـتـطرق لما يلي  :</a:t>
            </a:r>
          </a:p>
          <a:p>
            <a:endParaRPr lang="ar-SA" sz="2400" i="1" dirty="0"/>
          </a:p>
          <a:p>
            <a:r>
              <a:rPr lang="ar-SA" sz="2400" i="1" dirty="0"/>
              <a:t>1- نبذة عن المشروع  : </a:t>
            </a:r>
            <a:r>
              <a:rPr lang="en-US" sz="2400" i="1" dirty="0">
                <a:hlinkClick r:id="rId3" action="ppaction://hlinkfile"/>
              </a:rPr>
              <a:t>4</a:t>
            </a:r>
            <a:endParaRPr lang="ar-SA" sz="2400" i="1" dirty="0"/>
          </a:p>
          <a:p>
            <a:r>
              <a:rPr lang="ar-SA" sz="2400" i="1" dirty="0"/>
              <a:t>2- أبعاد الروبوت : </a:t>
            </a:r>
            <a:r>
              <a:rPr lang="en-US" sz="2400" i="1" dirty="0">
                <a:hlinkClick r:id="rId4" action="ppaction://hlinkfile"/>
              </a:rPr>
              <a:t>5</a:t>
            </a:r>
            <a:endParaRPr lang="ar-SA" sz="2400" i="1" dirty="0"/>
          </a:p>
          <a:p>
            <a:r>
              <a:rPr lang="ar-SA" sz="2400" i="1" dirty="0"/>
              <a:t>3- أبعاد الحلبة : </a:t>
            </a:r>
            <a:r>
              <a:rPr lang="en-US" sz="2400" i="1" dirty="0">
                <a:hlinkClick r:id="rId5" action="ppaction://hlinkfile"/>
              </a:rPr>
              <a:t>12</a:t>
            </a:r>
            <a:endParaRPr lang="ar-SA" sz="2400" i="1" dirty="0"/>
          </a:p>
          <a:p>
            <a:r>
              <a:rPr lang="ar-SA" sz="2400" i="1" dirty="0"/>
              <a:t>4-  قوانين التشغيل : </a:t>
            </a:r>
            <a:r>
              <a:rPr lang="en-US" sz="2400" i="1" dirty="0">
                <a:hlinkClick r:id="rId6" action="ppaction://hlinkfile"/>
              </a:rPr>
              <a:t>13</a:t>
            </a:r>
            <a:endParaRPr lang="ar-SA" sz="2400" i="1" dirty="0"/>
          </a:p>
          <a:p>
            <a:r>
              <a:rPr lang="ar-SA" sz="2400" i="1" dirty="0"/>
              <a:t>5-  وصف لوحة التحكم : </a:t>
            </a:r>
            <a:r>
              <a:rPr lang="en-US" sz="2400" i="1" dirty="0">
                <a:hlinkClick r:id="rId7" action="ppaction://hlinkfile"/>
              </a:rPr>
              <a:t>14</a:t>
            </a:r>
            <a:endParaRPr lang="ar-SA" sz="2400" i="1" dirty="0"/>
          </a:p>
          <a:p>
            <a:r>
              <a:rPr lang="ar-SA" sz="2400" i="1" dirty="0"/>
              <a:t>6- تفاصيل عملية التشغيل من ناحية تقنية : </a:t>
            </a:r>
            <a:r>
              <a:rPr lang="en-US" sz="2400" i="1" dirty="0">
                <a:hlinkClick r:id="rId8" action="ppaction://hlinkfile"/>
              </a:rPr>
              <a:t>15</a:t>
            </a:r>
            <a:r>
              <a:rPr lang="ar-SA" sz="2400" i="1" dirty="0"/>
              <a:t> </a:t>
            </a:r>
          </a:p>
          <a:p>
            <a:endParaRPr lang="ar-SA" i="1" dirty="0"/>
          </a:p>
        </p:txBody>
      </p:sp>
      <p:pic>
        <p:nvPicPr>
          <p:cNvPr id="9" name="صورة 8">
            <a:extLst>
              <a:ext uri="{FF2B5EF4-FFF2-40B4-BE49-F238E27FC236}">
                <a16:creationId xmlns:a16="http://schemas.microsoft.com/office/drawing/2014/main" id="{0E2F7A7E-B1DD-4656-A7AA-2128F76507A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2167" b="91167" l="1500" r="94375">
                        <a14:foregroundMark x1="32625" y1="59167" x2="32625" y2="59167"/>
                        <a14:foregroundMark x1="29500" y1="47833" x2="29500" y2="47833"/>
                        <a14:foregroundMark x1="33625" y1="47000" x2="33625" y2="47000"/>
                        <a14:foregroundMark x1="83500" y1="48333" x2="83500" y2="48333"/>
                        <a14:foregroundMark x1="77875" y1="41500" x2="77875" y2="41500"/>
                        <a14:foregroundMark x1="77875" y1="53833" x2="77875" y2="53833"/>
                        <a14:foregroundMark x1="58375" y1="71500" x2="58375" y2="71500"/>
                        <a14:foregroundMark x1="91000" y1="65500" x2="91000" y2="65500"/>
                        <a14:foregroundMark x1="55375" y1="53833" x2="55375" y2="53833"/>
                        <a14:foregroundMark x1="59500" y1="76667" x2="59500" y2="76667"/>
                        <a14:foregroundMark x1="85000" y1="71500" x2="85000" y2="71500"/>
                        <a14:foregroundMark x1="76500" y1="60667" x2="76500" y2="60667"/>
                        <a14:foregroundMark x1="67500" y1="63500" x2="67500" y2="63500"/>
                        <a14:foregroundMark x1="62250" y1="65500" x2="62250" y2="65500"/>
                        <a14:foregroundMark x1="62000" y1="65833" x2="68000" y2="61833"/>
                        <a14:foregroundMark x1="77875" y1="54667" x2="78125" y2="40667"/>
                        <a14:foregroundMark x1="90750" y1="66333" x2="57625" y2="72000"/>
                        <a14:foregroundMark x1="54500" y1="54333" x2="58375" y2="72000"/>
                        <a14:foregroundMark x1="58375" y1="44667" x2="58375" y2="44667"/>
                        <a14:foregroundMark x1="68500" y1="45000" x2="68500" y2="45000"/>
                        <a14:foregroundMark x1="68750" y1="45500" x2="57375" y2="44667"/>
                        <a14:foregroundMark x1="52000" y1="50667" x2="52000" y2="50667"/>
                        <a14:foregroundMark x1="57875" y1="46333" x2="51500" y2="51500"/>
                        <a14:foregroundMark x1="40875" y1="47500" x2="40875" y2="47500"/>
                        <a14:backgroundMark x1="60000" y1="51000" x2="60000" y2="51000"/>
                        <a14:backgroundMark x1="70375" y1="49500" x2="70375" y2="49500"/>
                        <a14:backgroundMark x1="67750" y1="50333" x2="67750" y2="50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4" t="31596" r="7183" b="9411"/>
          <a:stretch/>
        </p:blipFill>
        <p:spPr>
          <a:xfrm>
            <a:off x="585988" y="4847341"/>
            <a:ext cx="4520485" cy="189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24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2EA88E9C-E84A-433C-9AE0-557627739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مستطيل 1">
            <a:extLst>
              <a:ext uri="{FF2B5EF4-FFF2-40B4-BE49-F238E27FC236}">
                <a16:creationId xmlns:a16="http://schemas.microsoft.com/office/drawing/2014/main" id="{6865526E-64EB-4655-9A88-CF6023100D87}"/>
              </a:ext>
            </a:extLst>
          </p:cNvPr>
          <p:cNvSpPr/>
          <p:nvPr/>
        </p:nvSpPr>
        <p:spPr>
          <a:xfrm>
            <a:off x="5189536" y="322425"/>
            <a:ext cx="34099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ar-SA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نــبـذة عن المشروع</a:t>
            </a: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CC7BBC92-D31A-4268-B92B-357CED3BC62C}"/>
              </a:ext>
            </a:extLst>
          </p:cNvPr>
          <p:cNvSpPr txBox="1"/>
          <p:nvPr/>
        </p:nvSpPr>
        <p:spPr>
          <a:xfrm>
            <a:off x="2949262" y="1567542"/>
            <a:ext cx="7099755" cy="34163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ar-SA" dirty="0">
                <a:latin typeface="+mj-lt"/>
              </a:rPr>
              <a:t>هو مشروع صناعة روبوتات مبارزة يمكنها الدفاع او الهجوم عن طريق متحكم بشري</a:t>
            </a:r>
          </a:p>
          <a:p>
            <a:r>
              <a:rPr lang="ar-SA" dirty="0">
                <a:latin typeface="+mj-lt"/>
              </a:rPr>
              <a:t>  بواسطة الانترنت  و استخدام  واجهة تحكم . </a:t>
            </a:r>
          </a:p>
          <a:p>
            <a:endParaRPr lang="ar-SA" dirty="0">
              <a:latin typeface="+mj-lt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ar-SA" dirty="0">
                <a:latin typeface="+mj-lt"/>
              </a:rPr>
              <a:t>يتكون الروبوت من جزئيين هما المنصة و الذراع .</a:t>
            </a:r>
          </a:p>
          <a:p>
            <a:pPr marL="285750" indent="-285750">
              <a:buFont typeface="Arial" pitchFamily="34" charset="0"/>
              <a:buChar char="•"/>
            </a:pPr>
            <a:endParaRPr lang="ar-SA" dirty="0">
              <a:latin typeface="+mj-lt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ar-SA" dirty="0">
                <a:latin typeface="+mj-lt"/>
              </a:rPr>
              <a:t>المنصة هي الجزء الاسفل الحامل للذراع يتم ربط العجلات و محركاتها به و يمكن اضافة بعض الافكار عليها لتصبح اخف , اكثر دفاعا و غيرها .</a:t>
            </a:r>
          </a:p>
          <a:p>
            <a:pPr marL="285750" indent="-285750">
              <a:buFont typeface="Arial" pitchFamily="34" charset="0"/>
              <a:buChar char="•"/>
            </a:pPr>
            <a:endParaRPr lang="ar-SA" dirty="0">
              <a:latin typeface="+mj-lt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ar-SA" dirty="0">
                <a:latin typeface="+mj-lt"/>
              </a:rPr>
              <a:t>الذراع هو الجزء المتحرك في الروبوت مهمته الأساسية الهجوم يستطيع المتمرس الممتاز استخدامه لدفاع  , يجب ان تكون نهاية الذراع مصممة بشكل يجعلها تستطيع تنفيذ مهمتها الاساسية بشكل ممتاز ويمكن إضافة بعض الافكار له ليصبح اكثر مرونة  و اسرع للهجوم او الدفاع  .</a:t>
            </a:r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43" b="89143" l="0" r="96226">
                        <a14:foregroundMark x1="37107" y1="29143" x2="37107" y2="29143"/>
                        <a14:foregroundMark x1="17610" y1="32571" x2="17610" y2="32571"/>
                        <a14:foregroundMark x1="45912" y1="45714" x2="45912" y2="45714"/>
                        <a14:foregroundMark x1="32075" y1="66857" x2="32075" y2="66857"/>
                        <a14:foregroundMark x1="80503" y1="40000" x2="80503" y2="40000"/>
                        <a14:foregroundMark x1="96226" y1="33714" x2="96226" y2="33714"/>
                      </a14:backgroundRemoval>
                    </a14:imgEffect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955"/>
          <a:stretch/>
        </p:blipFill>
        <p:spPr>
          <a:xfrm>
            <a:off x="862885" y="1977433"/>
            <a:ext cx="1604438" cy="1666667"/>
          </a:xfrm>
          <a:prstGeom prst="rect">
            <a:avLst/>
          </a:prstGeom>
        </p:spPr>
      </p:pic>
      <p:pic>
        <p:nvPicPr>
          <p:cNvPr id="6" name="صورة 5">
            <a:extLst>
              <a:ext uri="{FF2B5EF4-FFF2-40B4-BE49-F238E27FC236}">
                <a16:creationId xmlns:a16="http://schemas.microsoft.com/office/drawing/2014/main" id="{0E2F7A7E-B1DD-4656-A7AA-2128F76507A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167" b="91167" l="1500" r="94375">
                        <a14:foregroundMark x1="32625" y1="59167" x2="32625" y2="59167"/>
                        <a14:foregroundMark x1="29500" y1="47833" x2="29500" y2="47833"/>
                        <a14:foregroundMark x1="33625" y1="47000" x2="33625" y2="47000"/>
                        <a14:foregroundMark x1="83500" y1="48333" x2="83500" y2="48333"/>
                        <a14:foregroundMark x1="77875" y1="41500" x2="77875" y2="41500"/>
                        <a14:foregroundMark x1="77875" y1="53833" x2="77875" y2="53833"/>
                        <a14:foregroundMark x1="58375" y1="71500" x2="58375" y2="71500"/>
                        <a14:foregroundMark x1="91000" y1="65500" x2="91000" y2="65500"/>
                        <a14:foregroundMark x1="55375" y1="53833" x2="55375" y2="53833"/>
                        <a14:foregroundMark x1="59500" y1="76667" x2="59500" y2="76667"/>
                        <a14:foregroundMark x1="85000" y1="71500" x2="85000" y2="71500"/>
                        <a14:foregroundMark x1="76500" y1="60667" x2="76500" y2="60667"/>
                        <a14:foregroundMark x1="67500" y1="63500" x2="67500" y2="63500"/>
                        <a14:foregroundMark x1="62250" y1="65500" x2="62250" y2="65500"/>
                        <a14:foregroundMark x1="62000" y1="65833" x2="68000" y2="61833"/>
                        <a14:foregroundMark x1="77875" y1="54667" x2="78125" y2="40667"/>
                        <a14:foregroundMark x1="90750" y1="66333" x2="57625" y2="72000"/>
                        <a14:foregroundMark x1="54500" y1="54333" x2="58375" y2="72000"/>
                        <a14:foregroundMark x1="58375" y1="44667" x2="58375" y2="44667"/>
                        <a14:foregroundMark x1="68500" y1="45000" x2="68500" y2="45000"/>
                        <a14:foregroundMark x1="68750" y1="45500" x2="57375" y2="44667"/>
                        <a14:foregroundMark x1="52000" y1="50667" x2="52000" y2="50667"/>
                        <a14:foregroundMark x1="57875" y1="46333" x2="51500" y2="51500"/>
                        <a14:foregroundMark x1="40875" y1="47500" x2="40875" y2="47500"/>
                        <a14:backgroundMark x1="60000" y1="51000" x2="60000" y2="51000"/>
                        <a14:backgroundMark x1="70375" y1="49500" x2="70375" y2="49500"/>
                        <a14:backgroundMark x1="67750" y1="50333" x2="67750" y2="50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4" t="31596" r="7183" b="9411"/>
          <a:stretch/>
        </p:blipFill>
        <p:spPr>
          <a:xfrm>
            <a:off x="1146219" y="4706864"/>
            <a:ext cx="4520485" cy="189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94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2EA88E9C-E84A-433C-9AE0-557627739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2" name="مستطيل 1">
            <a:extLst>
              <a:ext uri="{FF2B5EF4-FFF2-40B4-BE49-F238E27FC236}">
                <a16:creationId xmlns:a16="http://schemas.microsoft.com/office/drawing/2014/main" id="{6865526E-64EB-4655-9A88-CF6023100D87}"/>
              </a:ext>
            </a:extLst>
          </p:cNvPr>
          <p:cNvSpPr/>
          <p:nvPr/>
        </p:nvSpPr>
        <p:spPr>
          <a:xfrm>
            <a:off x="5485326" y="348183"/>
            <a:ext cx="26084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ar-SA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أبعاد الروبوت</a:t>
            </a: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CC7BBC92-D31A-4268-B92B-357CED3BC62C}"/>
              </a:ext>
            </a:extLst>
          </p:cNvPr>
          <p:cNvSpPr txBox="1"/>
          <p:nvPr/>
        </p:nvSpPr>
        <p:spPr>
          <a:xfrm>
            <a:off x="2292439" y="1567543"/>
            <a:ext cx="709975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ar-SA" i="1" dirty="0"/>
              <a:t>في ما يلي </a:t>
            </a:r>
            <a:r>
              <a:rPr lang="en-US" i="1" dirty="0"/>
              <a:t>X</a:t>
            </a:r>
            <a:r>
              <a:rPr lang="ar-SA" i="1" dirty="0"/>
              <a:t> يمثل الطول , </a:t>
            </a:r>
            <a:r>
              <a:rPr lang="en-US" i="1" dirty="0"/>
              <a:t>Z  </a:t>
            </a:r>
            <a:r>
              <a:rPr lang="ar-SA" i="1" dirty="0"/>
              <a:t>  يمثل العمق , </a:t>
            </a:r>
            <a:r>
              <a:rPr lang="en-US" i="1" dirty="0"/>
              <a:t>Y </a:t>
            </a:r>
            <a:r>
              <a:rPr lang="ar-SA" i="1" dirty="0"/>
              <a:t> يمثل الارتفاع </a:t>
            </a:r>
          </a:p>
        </p:txBody>
      </p:sp>
      <p:pic>
        <p:nvPicPr>
          <p:cNvPr id="10" name="صورة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0000" l="574" r="990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255" y="287491"/>
            <a:ext cx="1796947" cy="1305810"/>
          </a:xfrm>
          <a:prstGeom prst="rect">
            <a:avLst/>
          </a:prstGeom>
        </p:spPr>
      </p:pic>
      <p:pic>
        <p:nvPicPr>
          <p:cNvPr id="12" name="صورة 1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14" y="2277718"/>
            <a:ext cx="2489915" cy="2299215"/>
          </a:xfrm>
          <a:prstGeom prst="rect">
            <a:avLst/>
          </a:prstGeom>
        </p:spPr>
      </p:pic>
      <p:sp>
        <p:nvSpPr>
          <p:cNvPr id="13" name="مربع نص 12"/>
          <p:cNvSpPr txBox="1"/>
          <p:nvPr/>
        </p:nvSpPr>
        <p:spPr>
          <a:xfrm>
            <a:off x="1360866" y="1408635"/>
            <a:ext cx="52803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Y</a:t>
            </a:r>
            <a:endParaRPr lang="ar-SA" dirty="0"/>
          </a:p>
        </p:txBody>
      </p:sp>
      <p:sp>
        <p:nvSpPr>
          <p:cNvPr id="14" name="مربع نص 13"/>
          <p:cNvSpPr txBox="1"/>
          <p:nvPr/>
        </p:nvSpPr>
        <p:spPr>
          <a:xfrm>
            <a:off x="2855376" y="2809603"/>
            <a:ext cx="52803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Z</a:t>
            </a:r>
            <a:endParaRPr lang="ar-SA" dirty="0"/>
          </a:p>
        </p:txBody>
      </p:sp>
      <p:sp>
        <p:nvSpPr>
          <p:cNvPr id="15" name="مربع نص 14"/>
          <p:cNvSpPr txBox="1"/>
          <p:nvPr/>
        </p:nvSpPr>
        <p:spPr>
          <a:xfrm>
            <a:off x="379926" y="3637153"/>
            <a:ext cx="52803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X</a:t>
            </a:r>
            <a:endParaRPr lang="ar-SA" dirty="0"/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99160">
                        <a14:foregroundMark x1="43838" y1="70707" x2="43838" y2="70707"/>
                        <a14:foregroundMark x1="74230" y1="60606" x2="74230" y2="60606"/>
                        <a14:foregroundMark x1="74230" y1="60606" x2="43557" y2="70034"/>
                        <a14:foregroundMark x1="38796" y1="72727" x2="20168" y2="56061"/>
                        <a14:foregroundMark x1="41597" y1="89731" x2="41597" y2="89731"/>
                        <a14:foregroundMark x1="40896" y1="86364" x2="40896" y2="86364"/>
                        <a14:foregroundMark x1="45378" y1="85859" x2="45378" y2="85859"/>
                        <a14:foregroundMark x1="44958" y1="86364" x2="40336" y2="89731"/>
                        <a14:foregroundMark x1="13165" y1="58081" x2="13165" y2="58081"/>
                        <a14:foregroundMark x1="13025" y1="58081" x2="13025" y2="58081"/>
                        <a14:foregroundMark x1="13025" y1="58081" x2="31513" y2="81313"/>
                        <a14:foregroundMark x1="34594" y1="82323" x2="88515" y2="59091"/>
                        <a14:foregroundMark x1="89356" y1="59091" x2="89356" y2="59091"/>
                        <a14:foregroundMark x1="23950" y1="56397" x2="23950" y2="56397"/>
                        <a14:foregroundMark x1="27451" y1="54714" x2="27451" y2="54714"/>
                        <a14:foregroundMark x1="27451" y1="55556" x2="24790" y2="55556"/>
                        <a14:foregroundMark x1="25910" y1="54714" x2="41036" y2="48316"/>
                        <a14:foregroundMark x1="31933" y1="48316" x2="31933" y2="48316"/>
                        <a14:foregroundMark x1="10224" y1="54209" x2="10224" y2="54209"/>
                        <a14:foregroundMark x1="10224" y1="54209" x2="12605" y2="56734"/>
                        <a14:foregroundMark x1="13025" y1="52862" x2="13025" y2="52862"/>
                        <a14:foregroundMark x1="13165" y1="52862" x2="14706" y2="58081"/>
                        <a14:foregroundMark x1="8824" y1="62290" x2="14566" y2="58081"/>
                        <a14:foregroundMark x1="8403" y1="53872" x2="8403" y2="53872"/>
                        <a14:foregroundMark x1="5602" y1="57407" x2="5602" y2="57407"/>
                        <a14:foregroundMark x1="5742" y1="57071" x2="8403" y2="53199"/>
                        <a14:foregroundMark x1="35854" y1="92256" x2="35854" y2="92256"/>
                        <a14:foregroundMark x1="35854" y1="92256" x2="51120" y2="88384"/>
                        <a14:foregroundMark x1="42017" y1="84175" x2="42017" y2="84175"/>
                        <a14:foregroundMark x1="42017" y1="84175" x2="41457" y2="73232"/>
                        <a14:foregroundMark x1="37955" y1="89057" x2="39076" y2="72559"/>
                        <a14:foregroundMark x1="36555" y1="88721" x2="38235" y2="77778"/>
                        <a14:foregroundMark x1="35294" y1="90236" x2="36695" y2="75589"/>
                        <a14:foregroundMark x1="80112" y1="74242" x2="80112" y2="74242"/>
                        <a14:foregroundMark x1="80112" y1="74242" x2="92017" y2="69024"/>
                        <a14:foregroundMark x1="77451" y1="72727" x2="87955" y2="63300"/>
                        <a14:foregroundMark x1="77591" y1="67003" x2="77591" y2="67003"/>
                        <a14:foregroundMark x1="76331" y1="68687" x2="76331" y2="68687"/>
                        <a14:foregroundMark x1="50840" y1="80471" x2="50840" y2="80471"/>
                        <a14:foregroundMark x1="13725" y1="92761" x2="13725" y2="92761"/>
                        <a14:foregroundMark x1="69048" y1="84343" x2="69048" y2="84343"/>
                        <a14:foregroundMark x1="69048" y1="84175" x2="76331" y2="68350"/>
                        <a14:foregroundMark x1="68908" y1="84512" x2="50000" y2="80303"/>
                        <a14:foregroundMark x1="35014" y1="87037" x2="35014" y2="87037"/>
                        <a14:foregroundMark x1="33613" y1="87879" x2="33613" y2="87879"/>
                        <a14:foregroundMark x1="84034" y1="78788" x2="84034" y2="78788"/>
                        <a14:foregroundMark x1="87955" y1="77778" x2="87955" y2="77778"/>
                        <a14:foregroundMark x1="91176" y1="74579" x2="91176" y2="74579"/>
                        <a14:backgroundMark x1="6583" y1="6061" x2="6583" y2="6061"/>
                        <a14:backgroundMark x1="85154" y1="7576" x2="85154" y2="7576"/>
                        <a14:backgroundMark x1="81793" y1="5051" x2="81793" y2="5051"/>
                        <a14:backgroundMark x1="26611" y1="45455" x2="26611" y2="45455"/>
                        <a14:backgroundMark x1="65266" y1="78788" x2="65266" y2="78788"/>
                        <a14:backgroundMark x1="55602" y1="78620" x2="55602" y2="78620"/>
                        <a14:backgroundMark x1="53922" y1="79798" x2="53922" y2="79798"/>
                        <a14:backgroundMark x1="52521" y1="79798" x2="52521" y2="79798"/>
                        <a14:backgroundMark x1="53361" y1="81818" x2="53361" y2="81818"/>
                        <a14:backgroundMark x1="55742" y1="81818" x2="55742" y2="81818"/>
                        <a14:backgroundMark x1="65826" y1="85690" x2="65826" y2="85690"/>
                        <a14:backgroundMark x1="75630" y1="71717" x2="75630" y2="71717"/>
                        <a14:backgroundMark x1="73389" y1="3030" x2="73389" y2="3030"/>
                        <a14:backgroundMark x1="69468" y1="72896" x2="69468" y2="72896"/>
                        <a14:backgroundMark x1="64566" y1="78788" x2="69468" y2="72896"/>
                        <a14:backgroundMark x1="72689" y1="80471" x2="72689" y2="80471"/>
                        <a14:backgroundMark x1="58683" y1="85690" x2="58683" y2="85690"/>
                        <a14:backgroundMark x1="19188" y1="96801" x2="19188" y2="96801"/>
                        <a14:backgroundMark x1="19608" y1="97138" x2="32913" y2="97475"/>
                        <a14:backgroundMark x1="4622" y1="95960" x2="3501" y2="39899"/>
                        <a14:backgroundMark x1="53221" y1="85017" x2="53221" y2="85017"/>
                        <a14:backgroundMark x1="58263" y1="79798" x2="58263" y2="79798"/>
                        <a14:backgroundMark x1="75490" y1="76768" x2="75490" y2="76768"/>
                        <a14:backgroundMark x1="56162" y1="77946" x2="56162" y2="77946"/>
                        <a14:backgroundMark x1="44678" y1="99158" x2="44678" y2="99158"/>
                        <a14:backgroundMark x1="23950" y1="48316" x2="23950" y2="48316"/>
                        <a14:backgroundMark x1="26891" y1="44949" x2="23950" y2="483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202" y="2150772"/>
            <a:ext cx="6112590" cy="444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19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2EA88E9C-E84A-433C-9AE0-557627739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2" name="مستطيل 1">
            <a:extLst>
              <a:ext uri="{FF2B5EF4-FFF2-40B4-BE49-F238E27FC236}">
                <a16:creationId xmlns:a16="http://schemas.microsoft.com/office/drawing/2014/main" id="{6865526E-64EB-4655-9A88-CF6023100D87}"/>
              </a:ext>
            </a:extLst>
          </p:cNvPr>
          <p:cNvSpPr/>
          <p:nvPr/>
        </p:nvSpPr>
        <p:spPr>
          <a:xfrm>
            <a:off x="5249888" y="287491"/>
            <a:ext cx="26084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ar-SA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أبعاد الروبوت</a:t>
            </a: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CC7BBC92-D31A-4268-B92B-357CED3BC62C}"/>
              </a:ext>
            </a:extLst>
          </p:cNvPr>
          <p:cNvSpPr txBox="1"/>
          <p:nvPr/>
        </p:nvSpPr>
        <p:spPr>
          <a:xfrm>
            <a:off x="2382590" y="1394367"/>
            <a:ext cx="7099755" cy="206210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71500" indent="-571500">
              <a:buFont typeface="Wingdings" pitchFamily="2" charset="2"/>
              <a:buChar char="v"/>
            </a:pPr>
            <a:r>
              <a:rPr lang="ar-SA" sz="2000" b="1" i="1" dirty="0">
                <a:solidFill>
                  <a:schemeClr val="accent1">
                    <a:lumMod val="75000"/>
                  </a:schemeClr>
                </a:solidFill>
              </a:rPr>
              <a:t>اولا الصندوق المشار له برقم واحد في الصورة 1 يحتوي الصندوق على :</a:t>
            </a:r>
          </a:p>
          <a:p>
            <a:endParaRPr lang="ar-SA" i="1" dirty="0"/>
          </a:p>
          <a:p>
            <a:pPr marL="342900" indent="-342900">
              <a:buFont typeface="+mj-lt"/>
              <a:buAutoNum type="arabicPeriod"/>
            </a:pPr>
            <a:r>
              <a:rPr lang="ar-SA" dirty="0" err="1">
                <a:latin typeface="+mj-lt"/>
              </a:rPr>
              <a:t>الاردوينو</a:t>
            </a:r>
            <a:r>
              <a:rPr lang="ar-SA" dirty="0">
                <a:latin typeface="+mj-lt"/>
              </a:rPr>
              <a:t>            الابعاد هي :     </a:t>
            </a:r>
            <a:r>
              <a:rPr lang="en-US" dirty="0">
                <a:latin typeface="+mj-lt"/>
              </a:rPr>
              <a:t>X=75mm , Y=18m , Z=55mm</a:t>
            </a:r>
            <a:endParaRPr lang="ar-SA" dirty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ar-SA" dirty="0" err="1">
                <a:latin typeface="+mj-lt"/>
              </a:rPr>
              <a:t>راسبيري</a:t>
            </a:r>
            <a:r>
              <a:rPr lang="ar-SA" dirty="0">
                <a:latin typeface="+mj-lt"/>
              </a:rPr>
              <a:t> باي       الابعاد هي :</a:t>
            </a:r>
            <a:r>
              <a:rPr lang="en-US" dirty="0">
                <a:latin typeface="+mj-lt"/>
              </a:rPr>
              <a:t>X= 90mm , Y=20mm , Z=60mm      </a:t>
            </a:r>
            <a:endParaRPr lang="ar-SA" dirty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ar-SA" dirty="0" err="1">
                <a:latin typeface="+mj-lt"/>
              </a:rPr>
              <a:t>الدرايفر</a:t>
            </a:r>
            <a:r>
              <a:rPr lang="ar-SA" dirty="0">
                <a:latin typeface="+mj-lt"/>
              </a:rPr>
              <a:t>             الابعاد هي : </a:t>
            </a:r>
            <a:r>
              <a:rPr lang="en-US" dirty="0">
                <a:latin typeface="+mj-lt"/>
              </a:rPr>
              <a:t>X=50mm , Y=30mm , Z=50mm     </a:t>
            </a:r>
            <a:endParaRPr lang="ar-SA" dirty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ar-SA" dirty="0">
                <a:latin typeface="+mj-lt"/>
              </a:rPr>
              <a:t>البطارية الاول     الابعاد هي :     </a:t>
            </a:r>
            <a:r>
              <a:rPr lang="en-US" dirty="0">
                <a:latin typeface="+mj-lt"/>
              </a:rPr>
              <a:t>X=100mm , Y=22mm , Z=80mm</a:t>
            </a:r>
          </a:p>
          <a:p>
            <a:pPr marL="342900" indent="-342900">
              <a:buFont typeface="+mj-lt"/>
              <a:buAutoNum type="arabicPeriod"/>
            </a:pPr>
            <a:r>
              <a:rPr lang="ar-SA" dirty="0">
                <a:latin typeface="+mj-lt"/>
              </a:rPr>
              <a:t>البطارية الثانية     الابعاد هي :    </a:t>
            </a:r>
            <a:r>
              <a:rPr lang="en-US" dirty="0">
                <a:latin typeface="+mj-lt"/>
              </a:rPr>
              <a:t>X=150mm , Y=97mm , Z=65mm </a:t>
            </a:r>
            <a:endParaRPr lang="ar-SA" dirty="0">
              <a:latin typeface="+mj-lt"/>
            </a:endParaRPr>
          </a:p>
        </p:txBody>
      </p:sp>
      <p:pic>
        <p:nvPicPr>
          <p:cNvPr id="10" name="صورة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0000" l="574" r="990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255" y="287491"/>
            <a:ext cx="1796947" cy="884486"/>
          </a:xfrm>
          <a:prstGeom prst="rect">
            <a:avLst/>
          </a:prstGeom>
        </p:spPr>
      </p:pic>
      <p:pic>
        <p:nvPicPr>
          <p:cNvPr id="6" name="صورة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4" b="-474"/>
          <a:stretch/>
        </p:blipFill>
        <p:spPr>
          <a:xfrm>
            <a:off x="1017431" y="3427326"/>
            <a:ext cx="8464914" cy="290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575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2EA88E9C-E84A-433C-9AE0-557627739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2" name="مستطيل 1">
            <a:extLst>
              <a:ext uri="{FF2B5EF4-FFF2-40B4-BE49-F238E27FC236}">
                <a16:creationId xmlns:a16="http://schemas.microsoft.com/office/drawing/2014/main" id="{6865526E-64EB-4655-9A88-CF6023100D87}"/>
              </a:ext>
            </a:extLst>
          </p:cNvPr>
          <p:cNvSpPr/>
          <p:nvPr/>
        </p:nvSpPr>
        <p:spPr>
          <a:xfrm>
            <a:off x="5730025" y="80934"/>
            <a:ext cx="26084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ar-SA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أبعاد الروبوت</a:t>
            </a:r>
          </a:p>
        </p:txBody>
      </p:sp>
      <p:pic>
        <p:nvPicPr>
          <p:cNvPr id="10" name="صورة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0000" l="574" r="990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193" y="239717"/>
            <a:ext cx="1796947" cy="884486"/>
          </a:xfrm>
          <a:prstGeom prst="rect">
            <a:avLst/>
          </a:prstGeom>
        </p:spPr>
      </p:pic>
      <p:sp>
        <p:nvSpPr>
          <p:cNvPr id="7" name="مربع نص 6"/>
          <p:cNvSpPr txBox="1"/>
          <p:nvPr/>
        </p:nvSpPr>
        <p:spPr>
          <a:xfrm>
            <a:off x="2868255" y="970609"/>
            <a:ext cx="7293176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A" dirty="0"/>
              <a:t>لذلك لابد ان تكون ابعاد الصندوق هي : </a:t>
            </a:r>
            <a:r>
              <a:rPr lang="en-US" dirty="0"/>
              <a:t>X=270mm , Y=125mm , Z=130mm </a:t>
            </a:r>
          </a:p>
          <a:p>
            <a:r>
              <a:rPr lang="ar-SA" dirty="0"/>
              <a:t>مع الاخذ ب </a:t>
            </a:r>
            <a:r>
              <a:rPr lang="en-US" dirty="0"/>
              <a:t>25mm </a:t>
            </a:r>
            <a:r>
              <a:rPr lang="ar-SA" dirty="0"/>
              <a:t> زيادة على كل المحاور , وفي ما يلي توضيح اكثر لتوزيع القطع داخل الصندوق : </a:t>
            </a:r>
          </a:p>
        </p:txBody>
      </p:sp>
      <p:pic>
        <p:nvPicPr>
          <p:cNvPr id="11" name="صورة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135" y="1616940"/>
            <a:ext cx="6536133" cy="4638095"/>
          </a:xfrm>
          <a:prstGeom prst="rect">
            <a:avLst/>
          </a:prstGeom>
        </p:spPr>
      </p:pic>
      <p:graphicFrame>
        <p:nvGraphicFramePr>
          <p:cNvPr id="12" name="رسم تخطيطي 11"/>
          <p:cNvGraphicFramePr/>
          <p:nvPr>
            <p:extLst>
              <p:ext uri="{D42A27DB-BD31-4B8C-83A1-F6EECF244321}">
                <p14:modId xmlns:p14="http://schemas.microsoft.com/office/powerpoint/2010/main" val="2209434861"/>
              </p:ext>
            </p:extLst>
          </p:nvPr>
        </p:nvGraphicFramePr>
        <p:xfrm>
          <a:off x="5846890" y="3858714"/>
          <a:ext cx="4172755" cy="1545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3" name="مربع نص 12"/>
          <p:cNvSpPr txBox="1"/>
          <p:nvPr/>
        </p:nvSpPr>
        <p:spPr>
          <a:xfrm>
            <a:off x="7933268" y="3408540"/>
            <a:ext cx="132652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Z=160mm</a:t>
            </a:r>
            <a:endParaRPr lang="ar-SA" b="1" dirty="0"/>
          </a:p>
        </p:txBody>
      </p:sp>
      <p:grpSp>
        <p:nvGrpSpPr>
          <p:cNvPr id="14" name="Diagram group"/>
          <p:cNvGrpSpPr/>
          <p:nvPr/>
        </p:nvGrpSpPr>
        <p:grpSpPr>
          <a:xfrm rot="16200000">
            <a:off x="1512395" y="6155499"/>
            <a:ext cx="6280536" cy="154548"/>
            <a:chOff x="0" y="0"/>
            <a:chExt cx="4168680" cy="154545"/>
          </a:xfrm>
          <a:scene3d>
            <a:camera prst="orthographicFront">
              <a:rot lat="600000" lon="0" rev="5400000"/>
            </a:camera>
            <a:lightRig rig="threePt" dir="t"/>
          </a:scene3d>
        </p:grpSpPr>
        <p:sp>
          <p:nvSpPr>
            <p:cNvPr id="15" name="سهم إلى اليمين 14"/>
            <p:cNvSpPr/>
            <p:nvPr/>
          </p:nvSpPr>
          <p:spPr>
            <a:xfrm>
              <a:off x="0" y="0"/>
              <a:ext cx="4168680" cy="154545"/>
            </a:xfrm>
            <a:prstGeom prst="rightArrow">
              <a:avLst/>
            </a:prstGeom>
            <a:solidFill>
              <a:srgbClr val="FF0000"/>
            </a:solidFill>
            <a:scene3d>
              <a:camera prst="orthographicFront">
                <a:rot lat="600000" lon="0" rev="5400000"/>
              </a:camera>
              <a:lightRig rig="threePt" dir="t"/>
            </a:scene3d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16" name="مربع نص 15"/>
          <p:cNvSpPr txBox="1"/>
          <p:nvPr/>
        </p:nvSpPr>
        <p:spPr>
          <a:xfrm>
            <a:off x="3219718" y="6255035"/>
            <a:ext cx="215077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X=270mm</a:t>
            </a:r>
            <a:endParaRPr lang="ar-SA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303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2EA88E9C-E84A-433C-9AE0-557627739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مستطيل 1">
            <a:extLst>
              <a:ext uri="{FF2B5EF4-FFF2-40B4-BE49-F238E27FC236}">
                <a16:creationId xmlns:a16="http://schemas.microsoft.com/office/drawing/2014/main" id="{6865526E-64EB-4655-9A88-CF6023100D87}"/>
              </a:ext>
            </a:extLst>
          </p:cNvPr>
          <p:cNvSpPr/>
          <p:nvPr/>
        </p:nvSpPr>
        <p:spPr>
          <a:xfrm>
            <a:off x="6094069" y="328638"/>
            <a:ext cx="26084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ar-SA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أبعاد الروبوت</a:t>
            </a:r>
          </a:p>
        </p:txBody>
      </p:sp>
      <p:sp>
        <p:nvSpPr>
          <p:cNvPr id="7" name="مستطيل 6"/>
          <p:cNvSpPr/>
          <p:nvPr/>
        </p:nvSpPr>
        <p:spPr>
          <a:xfrm>
            <a:off x="5123750" y="1250826"/>
            <a:ext cx="480458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itchFamily="2" charset="2"/>
              <a:buChar char="v"/>
            </a:pPr>
            <a:r>
              <a:rPr lang="ar-SA" sz="2000" b="1" i="1" dirty="0">
                <a:solidFill>
                  <a:schemeClr val="accent1">
                    <a:lumMod val="75000"/>
                  </a:schemeClr>
                </a:solidFill>
              </a:rPr>
              <a:t>ثانيا الذراع  المشار له برقم ثنين في الصورة 1 :</a:t>
            </a:r>
          </a:p>
          <a:p>
            <a:endParaRPr lang="ar-SA" i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i="1" dirty="0"/>
              <a:t>X=122mm , Z=122mm , Y=620 mm               </a:t>
            </a:r>
            <a:r>
              <a:rPr lang="ar-SA" i="1" dirty="0"/>
              <a:t> </a:t>
            </a:r>
          </a:p>
        </p:txBody>
      </p:sp>
      <p:pic>
        <p:nvPicPr>
          <p:cNvPr id="9" name="صورة 8">
            <a:extLst>
              <a:ext uri="{FF2B5EF4-FFF2-40B4-BE49-F238E27FC236}">
                <a16:creationId xmlns:a16="http://schemas.microsoft.com/office/drawing/2014/main" id="{49D2C499-FBE0-4490-9E30-D573ABE6D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26" y="2434107"/>
            <a:ext cx="8589294" cy="387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95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2EA88E9C-E84A-433C-9AE0-557627739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مستطيل 1">
            <a:extLst>
              <a:ext uri="{FF2B5EF4-FFF2-40B4-BE49-F238E27FC236}">
                <a16:creationId xmlns:a16="http://schemas.microsoft.com/office/drawing/2014/main" id="{6865526E-64EB-4655-9A88-CF6023100D87}"/>
              </a:ext>
            </a:extLst>
          </p:cNvPr>
          <p:cNvSpPr/>
          <p:nvPr/>
        </p:nvSpPr>
        <p:spPr>
          <a:xfrm>
            <a:off x="6094069" y="328638"/>
            <a:ext cx="26084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ar-SA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أبعاد الروبوت</a:t>
            </a:r>
          </a:p>
        </p:txBody>
      </p:sp>
      <p:sp>
        <p:nvSpPr>
          <p:cNvPr id="7" name="مستطيل 6"/>
          <p:cNvSpPr/>
          <p:nvPr/>
        </p:nvSpPr>
        <p:spPr>
          <a:xfrm>
            <a:off x="4898999" y="1250825"/>
            <a:ext cx="5251822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itchFamily="2" charset="2"/>
              <a:buChar char="v"/>
            </a:pPr>
            <a:r>
              <a:rPr lang="ar-SA" sz="2000" b="1" i="1" dirty="0">
                <a:solidFill>
                  <a:schemeClr val="accent1">
                    <a:lumMod val="75000"/>
                  </a:schemeClr>
                </a:solidFill>
              </a:rPr>
              <a:t>ثالثا ابعاد البالون المشار له برقم ثلاثة في الصورة 1 :</a:t>
            </a:r>
          </a:p>
          <a:p>
            <a:pPr marL="571500" indent="-571500">
              <a:buFont typeface="Wingdings" pitchFamily="2" charset="2"/>
              <a:buChar char="v"/>
            </a:pPr>
            <a:endParaRPr lang="ar-SA" sz="2000" b="1" i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ar-SA" i="1" dirty="0"/>
              <a:t>ابعاد البالون ليست الإلزامية فهي لا تؤثر كثيرا</a:t>
            </a:r>
          </a:p>
          <a:p>
            <a:endParaRPr lang="ar-SA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صورة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" b="100000" l="9434" r="8962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239" y="2162635"/>
            <a:ext cx="2729382" cy="3284112"/>
          </a:xfrm>
          <a:prstGeom prst="rect">
            <a:avLst/>
          </a:prstGeom>
        </p:spPr>
      </p:pic>
      <p:pic>
        <p:nvPicPr>
          <p:cNvPr id="8" name="صورة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962" y="2169754"/>
            <a:ext cx="3198252" cy="3329525"/>
          </a:xfrm>
          <a:prstGeom prst="rect">
            <a:avLst/>
          </a:prstGeom>
        </p:spPr>
      </p:pic>
      <p:sp>
        <p:nvSpPr>
          <p:cNvPr id="10" name="مربع نص 9"/>
          <p:cNvSpPr txBox="1"/>
          <p:nvPr/>
        </p:nvSpPr>
        <p:spPr>
          <a:xfrm>
            <a:off x="3193960" y="5133086"/>
            <a:ext cx="119773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X=35mm</a:t>
            </a:r>
            <a:endParaRPr lang="ar-SA" dirty="0"/>
          </a:p>
        </p:txBody>
      </p:sp>
      <p:sp>
        <p:nvSpPr>
          <p:cNvPr id="11" name="مستطيل 10"/>
          <p:cNvSpPr/>
          <p:nvPr/>
        </p:nvSpPr>
        <p:spPr>
          <a:xfrm>
            <a:off x="3778067" y="2158737"/>
            <a:ext cx="1015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Y=75mm</a:t>
            </a:r>
            <a:endParaRPr lang="ar-SA" dirty="0"/>
          </a:p>
        </p:txBody>
      </p:sp>
      <p:sp>
        <p:nvSpPr>
          <p:cNvPr id="12" name="مستطيل 11"/>
          <p:cNvSpPr/>
          <p:nvPr/>
        </p:nvSpPr>
        <p:spPr>
          <a:xfrm>
            <a:off x="5990138" y="4098293"/>
            <a:ext cx="1010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Z=55mm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3091879094"/>
      </p:ext>
    </p:extLst>
  </p:cSld>
  <p:clrMapOvr>
    <a:masterClrMapping/>
  </p:clrMapOvr>
</p:sld>
</file>

<file path=ppt/theme/theme1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2740</TotalTime>
  <Words>1359</Words>
  <Application>Microsoft Office PowerPoint</Application>
  <PresentationFormat>Widescreen</PresentationFormat>
  <Paragraphs>199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Wingdings</vt:lpstr>
      <vt:lpstr>نسق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عرض تقديمي في PowerPoint</dc:title>
  <dc:creator>smart</dc:creator>
  <cp:lastModifiedBy>شفاء</cp:lastModifiedBy>
  <cp:revision>111</cp:revision>
  <dcterms:created xsi:type="dcterms:W3CDTF">2021-06-06T10:19:51Z</dcterms:created>
  <dcterms:modified xsi:type="dcterms:W3CDTF">2021-07-18T02:34:20Z</dcterms:modified>
</cp:coreProperties>
</file>